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78" r:id="rId2"/>
    <p:sldId id="629" r:id="rId3"/>
    <p:sldId id="780" r:id="rId4"/>
    <p:sldId id="781" r:id="rId5"/>
    <p:sldId id="782" r:id="rId6"/>
    <p:sldId id="681" r:id="rId7"/>
    <p:sldId id="783" r:id="rId8"/>
    <p:sldId id="775" r:id="rId9"/>
    <p:sldId id="768" r:id="rId10"/>
    <p:sldId id="776" r:id="rId11"/>
    <p:sldId id="777" r:id="rId12"/>
    <p:sldId id="779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678" userDrawn="1">
          <p15:clr>
            <a:srgbClr val="A4A3A4"/>
          </p15:clr>
        </p15:guide>
        <p15:guide id="16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7"/>
    <a:srgbClr val="384558"/>
    <a:srgbClr val="06B3B7"/>
    <a:srgbClr val="8497B0"/>
    <a:srgbClr val="F7F7FA"/>
    <a:srgbClr val="2C3744"/>
    <a:srgbClr val="EDAF3F"/>
    <a:srgbClr val="F9F9F9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0" autoAdjust="0"/>
    <p:restoredTop sz="95572" autoAdjust="0"/>
  </p:normalViewPr>
  <p:slideViewPr>
    <p:cSldViewPr snapToGrid="0" snapToObjects="1">
      <p:cViewPr varScale="1">
        <p:scale>
          <a:sx n="56" d="100"/>
          <a:sy n="56" d="100"/>
        </p:scale>
        <p:origin x="372" y="90"/>
      </p:cViewPr>
      <p:guideLst>
        <p:guide pos="7678"/>
        <p:guide orient="horz"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261323" y="2943693"/>
            <a:ext cx="1855490" cy="18559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Drag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80399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5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91419" y="818653"/>
            <a:ext cx="713903" cy="55383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399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399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2708638" y="751016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979" r:id="rId2"/>
    <p:sldLayoutId id="2147484021" r:id="rId3"/>
    <p:sldLayoutId id="2147484088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6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182846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914233" indent="0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1828464" indent="0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2742697" indent="0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1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3656928" indent="0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1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5028277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510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741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975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33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64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97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28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162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94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626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858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laelectricvideos.blob.core.windows.net/olaelectric-videos/optimized/home-page/image-302@3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4395902" cy="137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15277" y="11953716"/>
            <a:ext cx="15670894" cy="77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future of mobility, the most advanced electric scooter </a:t>
            </a:r>
            <a:r>
              <a:rPr lang="en-US" dirty="0" smtClean="0">
                <a:solidFill>
                  <a:schemeClr val="bg1"/>
                </a:solidFill>
              </a:rPr>
              <a:t>company</a:t>
            </a:r>
            <a:endParaRPr lang="en-US" sz="40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" name="AutoShape 2" descr="data:image/png;base64,iVBORw0KGgoAAAANSUhEUgAAAHcAAABDCAMAAACRDGoDAAAAtFBMVEWn0wCn0wGp1gAAAAMAAACr2QAAACGu3AAAAB+YvgmDog0tLhsAAAZ9mxGNrw1mfBM9Qx0RFQhgdBR4khCUuQpSYhhCTBcAACQAABxARxoWACFviQulzwhPZQk1RAWdxAgpKBo/UAofKAQlMAZngA4ODwYZHwhcdAovOgcLCwlLXwgsNQksMgtFVAhIWgk2QgwNABgkHhwfGh4OAB4wNx0aEB5NWhlbbRlLUxkjIhs3PBwXBR04MyEkAAAEtElEQVRYhe2YfXOjOAyHbYMwECBZoG0ITklzNH3Z61vSNpv0+3+vk2wgpF3Snblkbm4G/YOxgSeSpZ/VMtZbb7311ltv/yPjnDMALgCEvlVK8d2iELzzzX9J5aDyq/lfV2UBjEF+vZi3UOoG2CnI5GweWLZl2XYwFHhjWdc7ENwE6Uk8Rm/jwLYCi8y+Esi1fzQg4QXBpTwJFxIbXb0dlk82ehzLFpdzeWUHtg8n4DIVIC7BrAI/sIKgSFpcEVEQ5qfwF0Lk5pJyB121rLzFZXxuURBKOD4ZpvjhQqeOUHe2fd/iQm7b5HCgjo5l8GDbC2VKhc9t+6HFVZhtd7jfwT1QkR+X+4j+eoLqSRRBy19Mqin6msBPfABr6dhc9Me+l8SVNzhMGq5I8fYnQISXv+Vxqcw4GdwoVMoS1SNQVEeU3UI+4X0kmHzAPQ7hyA5zEijkXT3coWoFOSX13XQ6ffB8rOtHqcNvWT/UkdUS9WpKKmlp+pT0iiTTfhILy6JEx/gPcermyJEmfU60PqNo5KD1mawo0cuyyuNrXPTEscF4HiWPt7f3iUIMhLeXl5dPQxVcXy+4Di4HfzFfTI+tlvRpACkBzI+QZHgeozFuKkrn2WlOpVoYzIXXg2qx/n2/efHwh0Vtevx1WtT3VdchRHtp/yHWvK/jcMidIqqNMxV5dcxEWk+ngpQCvKTM/QJ7m6hlvH7MM8QiKnRAgEV5mUe8uyGB3HFcbc9KeE5cny9y65gF5wzokD8fj1cr1z1TysUFZ3WBK45byJEzHo/dsbNJ6LHwIqTygvDFcSeus0y6uYkTFWRewZE7rFNTZpvCmCJdXH3k6Ek6dDJIybYDfeGQvTLs9lR67uSCCd8hrhw655Fiys/wtpvr1VukubW/2azeOiyZ2ZuHu4VbnPp6CkYD84rMXqXeZDbbsIorIoyRzhbIO49J5KZNUiBXNtxBPY39jpPQTmH2Vr2rGA1MIhOX04pcO8pwcXGphH4aN/1AnDGXTK3sc2dmmtRwO1a6LHZN3Vfuu1txhbdaf9/gQuJ6qAu6+j/5a6YpvuPXTxLc4m4llYz0JhkKiubqYH+DRe7k/YzsnX5pi3u+PDPznlDjX93cWYIWxm/P2ABoJCQX0feCjdzROVmW7HOzpZ4+H6VCuQe4bx+TyWS8+kWNWMV1/4jrplp25dc4V/NMPG+7uRtFRRivQqjyWfimiL/j7qLyOa/qZ+RoxfcTpc0FrZbbpWJNXsV/kldd3KaOSNNCU9dUR7zNBeTqR0rXF3UdbTemBcGyO1BH33NZ8bYpzOcL86fYFy46+Q6VbkB4EUujG1FnvIlr9hGIW0o6ZIGEaFZNo4fgu68o8tgELDP4HRfrN1upRiff3bgQUnhrpzPDMK8G2mavdC68VDdKjiZmuImp1fBf3LfBzHUyc2BhKKv9HS0NF4+EBOqUEvHFajZYOh9l5zaLKK5NiWLdjCGvh/Ql7HfCeL0uo3p/y6HpN0QeVx6pdS5Euo6E/ieBl6/XcVgcyC8BtZH3zZg3Q1GJqNEu02HgqrnidJVCjBbFp6e7mw4trrxuZprhbrbd0zR3+8PdRDO/92ZvvfXWW2+99fbf2T/rQlXaxUDgmwAAAABJRU5ErkJggg=="/>
          <p:cNvSpPr>
            <a:spLocks noChangeAspect="1" noChangeArrowheads="1"/>
          </p:cNvSpPr>
          <p:nvPr/>
        </p:nvSpPr>
        <p:spPr bwMode="auto">
          <a:xfrm>
            <a:off x="155574" y="-144463"/>
            <a:ext cx="1914765" cy="19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75" y="6133382"/>
            <a:ext cx="10412698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716649" y="8797521"/>
            <a:ext cx="10025876" cy="23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99" dirty="0">
                <a:latin typeface="Lato Light" charset="0"/>
                <a:ea typeface="Lato Light" charset="0"/>
                <a:cs typeface="Lato Light" charset="0"/>
              </a:rPr>
              <a:t>New Mobility. In India, </a:t>
            </a:r>
            <a:r>
              <a:rPr lang="en-US" sz="2399" b="1" dirty="0">
                <a:latin typeface="Lato Light" charset="0"/>
                <a:ea typeface="Lato Light" charset="0"/>
                <a:cs typeface="Lato Light" charset="0"/>
              </a:rPr>
              <a:t>just 2 per cent (30 million) </a:t>
            </a:r>
            <a:r>
              <a:rPr lang="en-US" sz="2399" dirty="0">
                <a:latin typeface="Lato Light" charset="0"/>
                <a:ea typeface="Lato Light" charset="0"/>
                <a:cs typeface="Lato Light" charset="0"/>
              </a:rPr>
              <a:t>people own a four-wheeler and only </a:t>
            </a:r>
            <a:r>
              <a:rPr lang="en-US" sz="2399" b="1" dirty="0">
                <a:latin typeface="Lato Light" charset="0"/>
                <a:ea typeface="Lato Light" charset="0"/>
                <a:cs typeface="Lato Light" charset="0"/>
              </a:rPr>
              <a:t>12 per cent (160 million) </a:t>
            </a:r>
            <a:r>
              <a:rPr lang="en-US" sz="2399" dirty="0">
                <a:latin typeface="Lato Light" charset="0"/>
                <a:ea typeface="Lato Light" charset="0"/>
                <a:cs typeface="Lato Light" charset="0"/>
              </a:rPr>
              <a:t>own a two-wheeler. </a:t>
            </a:r>
          </a:p>
          <a:p>
            <a:pPr>
              <a:lnSpc>
                <a:spcPct val="150000"/>
              </a:lnSpc>
            </a:pPr>
            <a:r>
              <a:rPr lang="en-US" sz="2399" dirty="0" smtClean="0">
                <a:latin typeface="Lato Light" charset="0"/>
                <a:ea typeface="Lato Light" charset="0"/>
                <a:cs typeface="Lato Light" charset="0"/>
              </a:rPr>
              <a:t>“</a:t>
            </a:r>
            <a:r>
              <a:rPr lang="en-US" sz="2399" dirty="0">
                <a:latin typeface="Lato Light" charset="0"/>
                <a:ea typeface="Lato Light" charset="0"/>
                <a:cs typeface="Lato Light" charset="0"/>
              </a:rPr>
              <a:t>That means more than a billion people in India have been shut out of mobility by this system</a:t>
            </a:r>
            <a:r>
              <a:rPr lang="en-US" sz="2399" dirty="0" smtClean="0">
                <a:latin typeface="Lato Light" charset="0"/>
                <a:ea typeface="Lato Light" charset="0"/>
                <a:cs typeface="Lato Light" charset="0"/>
              </a:rPr>
              <a:t>!,"</a:t>
            </a:r>
            <a:endParaRPr lang="en-US" sz="239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996" y="10670006"/>
            <a:ext cx="1073083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99" dirty="0">
                <a:latin typeface="Lato Light" charset="0"/>
                <a:ea typeface="Lato Light" charset="0"/>
                <a:cs typeface="Lato Light" charset="0"/>
              </a:rPr>
              <a:t>From electric scooters, cars to drones and flying cars, Ola Chairman and Group CEO </a:t>
            </a:r>
            <a:r>
              <a:rPr lang="en-US" sz="2399" dirty="0" err="1">
                <a:latin typeface="Lato Light" charset="0"/>
                <a:ea typeface="Lato Light" charset="0"/>
                <a:cs typeface="Lato Light" charset="0"/>
              </a:rPr>
              <a:t>Bhavish</a:t>
            </a:r>
            <a:r>
              <a:rPr lang="en-US" sz="2399" dirty="0">
                <a:latin typeface="Lato Light" charset="0"/>
                <a:ea typeface="Lato Light" charset="0"/>
                <a:cs typeface="Lato Light" charset="0"/>
              </a:rPr>
              <a:t> Aggarwal on Thursday shared his vision of the future of mobility </a:t>
            </a:r>
            <a:r>
              <a:rPr lang="en-US" sz="2399" dirty="0" smtClean="0">
                <a:latin typeface="Lato Light" charset="0"/>
                <a:ea typeface="Lato Light" charset="0"/>
                <a:cs typeface="Lato Light" charset="0"/>
              </a:rPr>
              <a:t>-</a:t>
            </a:r>
            <a:endParaRPr lang="en-US" sz="239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996" y="9356828"/>
            <a:ext cx="9539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64">
              <a:defRPr/>
            </a:pPr>
            <a:r>
              <a:rPr lang="en-US" sz="6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We are People with Vision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b="17663"/>
          <a:stretch>
            <a:fillRect/>
          </a:stretch>
        </p:blipFill>
        <p:spPr/>
      </p:pic>
      <p:pic>
        <p:nvPicPr>
          <p:cNvPr id="10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119" y="12652854"/>
            <a:ext cx="33700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636039" y="5009042"/>
            <a:ext cx="12344476" cy="6106596"/>
            <a:chOff x="3843499" y="3719582"/>
            <a:chExt cx="16665619" cy="8244192"/>
          </a:xfrm>
          <a:solidFill>
            <a:srgbClr val="C9CBC7"/>
          </a:solidFill>
        </p:grpSpPr>
        <p:sp>
          <p:nvSpPr>
            <p:cNvPr id="99" name="Freeform 781"/>
            <p:cNvSpPr>
              <a:spLocks/>
            </p:cNvSpPr>
            <p:nvPr/>
          </p:nvSpPr>
          <p:spPr bwMode="auto">
            <a:xfrm>
              <a:off x="9818027" y="3757809"/>
              <a:ext cx="85988" cy="38227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2" name="Freeform 403"/>
            <p:cNvSpPr>
              <a:spLocks/>
            </p:cNvSpPr>
            <p:nvPr/>
          </p:nvSpPr>
          <p:spPr bwMode="auto">
            <a:xfrm>
              <a:off x="16859435" y="9558687"/>
              <a:ext cx="1904460" cy="142393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3" name="Freeform 404"/>
            <p:cNvSpPr>
              <a:spLocks/>
            </p:cNvSpPr>
            <p:nvPr/>
          </p:nvSpPr>
          <p:spPr bwMode="auto">
            <a:xfrm>
              <a:off x="11416754" y="5927165"/>
              <a:ext cx="372610" cy="56384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4" name="Freeform 405"/>
            <p:cNvSpPr>
              <a:spLocks/>
            </p:cNvSpPr>
            <p:nvPr/>
          </p:nvSpPr>
          <p:spPr bwMode="auto">
            <a:xfrm>
              <a:off x="10566434" y="5337841"/>
              <a:ext cx="503186" cy="24528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5" name="Freeform 406"/>
            <p:cNvSpPr>
              <a:spLocks/>
            </p:cNvSpPr>
            <p:nvPr/>
          </p:nvSpPr>
          <p:spPr bwMode="auto">
            <a:xfrm>
              <a:off x="14085545" y="4439516"/>
              <a:ext cx="840765" cy="579771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6" name="Freeform 407"/>
            <p:cNvSpPr>
              <a:spLocks/>
            </p:cNvSpPr>
            <p:nvPr/>
          </p:nvSpPr>
          <p:spPr bwMode="auto">
            <a:xfrm>
              <a:off x="16241600" y="4197415"/>
              <a:ext cx="299364" cy="14972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7" name="Freeform 408"/>
            <p:cNvSpPr>
              <a:spLocks/>
            </p:cNvSpPr>
            <p:nvPr/>
          </p:nvSpPr>
          <p:spPr bwMode="auto">
            <a:xfrm>
              <a:off x="15999561" y="4111405"/>
              <a:ext cx="280256" cy="14972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8" name="Freeform 409"/>
            <p:cNvSpPr>
              <a:spLocks/>
            </p:cNvSpPr>
            <p:nvPr/>
          </p:nvSpPr>
          <p:spPr bwMode="auto">
            <a:xfrm>
              <a:off x="15916758" y="4120960"/>
              <a:ext cx="140127" cy="47785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09" name="Freeform 410"/>
            <p:cNvSpPr>
              <a:spLocks/>
            </p:cNvSpPr>
            <p:nvPr/>
          </p:nvSpPr>
          <p:spPr bwMode="auto">
            <a:xfrm>
              <a:off x="15942235" y="3990355"/>
              <a:ext cx="235667" cy="14972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10" name="Freeform 411"/>
            <p:cNvSpPr>
              <a:spLocks/>
            </p:cNvSpPr>
            <p:nvPr/>
          </p:nvSpPr>
          <p:spPr bwMode="auto">
            <a:xfrm>
              <a:off x="18426316" y="4579679"/>
              <a:ext cx="235667" cy="76452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11" name="Freeform 412"/>
            <p:cNvSpPr>
              <a:spLocks/>
            </p:cNvSpPr>
            <p:nvPr/>
          </p:nvSpPr>
          <p:spPr bwMode="auto">
            <a:xfrm>
              <a:off x="18126952" y="4729398"/>
              <a:ext cx="197453" cy="76452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12" name="Freeform 413"/>
            <p:cNvSpPr>
              <a:spLocks/>
            </p:cNvSpPr>
            <p:nvPr/>
          </p:nvSpPr>
          <p:spPr bwMode="auto">
            <a:xfrm>
              <a:off x="18136507" y="4694361"/>
              <a:ext cx="76432" cy="44598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13" name="Freeform 414"/>
            <p:cNvSpPr>
              <a:spLocks/>
            </p:cNvSpPr>
            <p:nvPr/>
          </p:nvSpPr>
          <p:spPr bwMode="auto">
            <a:xfrm>
              <a:off x="17932683" y="4560566"/>
              <a:ext cx="28662" cy="47785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2" name="Freeform 415"/>
            <p:cNvSpPr>
              <a:spLocks/>
            </p:cNvSpPr>
            <p:nvPr/>
          </p:nvSpPr>
          <p:spPr bwMode="auto">
            <a:xfrm>
              <a:off x="17932683" y="4700729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3" name="Freeform 416"/>
            <p:cNvSpPr>
              <a:spLocks/>
            </p:cNvSpPr>
            <p:nvPr/>
          </p:nvSpPr>
          <p:spPr bwMode="auto">
            <a:xfrm>
              <a:off x="17996378" y="4525526"/>
              <a:ext cx="394905" cy="14972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4" name="Freeform 417"/>
            <p:cNvSpPr>
              <a:spLocks/>
            </p:cNvSpPr>
            <p:nvPr/>
          </p:nvSpPr>
          <p:spPr bwMode="auto">
            <a:xfrm>
              <a:off x="18222495" y="4570124"/>
              <a:ext cx="73248" cy="76452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5" name="Freeform 418"/>
            <p:cNvSpPr>
              <a:spLocks/>
            </p:cNvSpPr>
            <p:nvPr/>
          </p:nvSpPr>
          <p:spPr bwMode="auto">
            <a:xfrm>
              <a:off x="19445425" y="5076623"/>
              <a:ext cx="101909" cy="57338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6" name="Freeform 419"/>
            <p:cNvSpPr>
              <a:spLocks/>
            </p:cNvSpPr>
            <p:nvPr/>
          </p:nvSpPr>
          <p:spPr bwMode="auto">
            <a:xfrm>
              <a:off x="19247970" y="5898496"/>
              <a:ext cx="57323" cy="4778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7" name="Freeform 420"/>
            <p:cNvSpPr>
              <a:spLocks/>
            </p:cNvSpPr>
            <p:nvPr/>
          </p:nvSpPr>
          <p:spPr bwMode="auto">
            <a:xfrm>
              <a:off x="18005931" y="6172454"/>
              <a:ext cx="47770" cy="25484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8" name="Freeform 421"/>
            <p:cNvSpPr>
              <a:spLocks/>
            </p:cNvSpPr>
            <p:nvPr/>
          </p:nvSpPr>
          <p:spPr bwMode="auto">
            <a:xfrm>
              <a:off x="18846696" y="6452780"/>
              <a:ext cx="47770" cy="44598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29" name="Freeform 422"/>
            <p:cNvSpPr>
              <a:spLocks/>
            </p:cNvSpPr>
            <p:nvPr/>
          </p:nvSpPr>
          <p:spPr bwMode="auto">
            <a:xfrm>
              <a:off x="18818035" y="6526047"/>
              <a:ext cx="19109" cy="955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0" name="Freeform 423"/>
            <p:cNvSpPr>
              <a:spLocks/>
            </p:cNvSpPr>
            <p:nvPr/>
          </p:nvSpPr>
          <p:spPr bwMode="auto">
            <a:xfrm>
              <a:off x="18687463" y="6675768"/>
              <a:ext cx="28662" cy="955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1" name="Freeform 424"/>
            <p:cNvSpPr>
              <a:spLocks/>
            </p:cNvSpPr>
            <p:nvPr/>
          </p:nvSpPr>
          <p:spPr bwMode="auto">
            <a:xfrm>
              <a:off x="18575996" y="6723551"/>
              <a:ext cx="66879" cy="38227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2" name="Freeform 425"/>
            <p:cNvSpPr>
              <a:spLocks/>
            </p:cNvSpPr>
            <p:nvPr/>
          </p:nvSpPr>
          <p:spPr bwMode="auto">
            <a:xfrm>
              <a:off x="18502748" y="6761778"/>
              <a:ext cx="54139" cy="35042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3" name="Freeform 426"/>
            <p:cNvSpPr>
              <a:spLocks/>
            </p:cNvSpPr>
            <p:nvPr/>
          </p:nvSpPr>
          <p:spPr bwMode="auto">
            <a:xfrm>
              <a:off x="18454978" y="6790447"/>
              <a:ext cx="47770" cy="4459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4" name="Freeform 427"/>
            <p:cNvSpPr>
              <a:spLocks/>
            </p:cNvSpPr>
            <p:nvPr/>
          </p:nvSpPr>
          <p:spPr bwMode="auto">
            <a:xfrm>
              <a:off x="18445422" y="6854158"/>
              <a:ext cx="9553" cy="955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5" name="Freeform 428"/>
            <p:cNvSpPr>
              <a:spLocks/>
            </p:cNvSpPr>
            <p:nvPr/>
          </p:nvSpPr>
          <p:spPr bwMode="auto">
            <a:xfrm>
              <a:off x="18397652" y="681593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6" name="Freeform 429"/>
            <p:cNvSpPr>
              <a:spLocks/>
            </p:cNvSpPr>
            <p:nvPr/>
          </p:nvSpPr>
          <p:spPr bwMode="auto">
            <a:xfrm>
              <a:off x="18053701" y="7163156"/>
              <a:ext cx="19109" cy="2866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grpFill/>
          </p:grpSpPr>
          <p:sp>
            <p:nvSpPr>
              <p:cNvPr id="502" name="Freeform 430"/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latin typeface="Lato Light" charset="0"/>
                </a:endParaRPr>
              </a:p>
            </p:txBody>
          </p:sp>
          <p:sp>
            <p:nvSpPr>
              <p:cNvPr id="503" name="Freeform 431"/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latin typeface="Lato Light" charset="0"/>
                </a:endParaRPr>
              </a:p>
            </p:txBody>
          </p:sp>
        </p:grpSp>
        <p:sp>
          <p:nvSpPr>
            <p:cNvPr id="138" name="Freeform 432"/>
            <p:cNvSpPr>
              <a:spLocks/>
            </p:cNvSpPr>
            <p:nvPr/>
          </p:nvSpPr>
          <p:spPr bwMode="auto">
            <a:xfrm>
              <a:off x="17884911" y="7370216"/>
              <a:ext cx="19109" cy="2548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39" name="Freeform 433"/>
            <p:cNvSpPr>
              <a:spLocks/>
            </p:cNvSpPr>
            <p:nvPr/>
          </p:nvSpPr>
          <p:spPr bwMode="auto">
            <a:xfrm>
              <a:off x="17773446" y="7370216"/>
              <a:ext cx="121018" cy="9238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0" name="Freeform 434"/>
            <p:cNvSpPr>
              <a:spLocks/>
            </p:cNvSpPr>
            <p:nvPr/>
          </p:nvSpPr>
          <p:spPr bwMode="auto">
            <a:xfrm>
              <a:off x="17652427" y="7405258"/>
              <a:ext cx="101909" cy="14972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1" name="Freeform 435"/>
            <p:cNvSpPr>
              <a:spLocks/>
            </p:cNvSpPr>
            <p:nvPr/>
          </p:nvSpPr>
          <p:spPr bwMode="auto">
            <a:xfrm>
              <a:off x="17550518" y="7771599"/>
              <a:ext cx="35033" cy="28669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2" name="Freeform 436"/>
            <p:cNvSpPr>
              <a:spLocks/>
            </p:cNvSpPr>
            <p:nvPr/>
          </p:nvSpPr>
          <p:spPr bwMode="auto">
            <a:xfrm>
              <a:off x="17633319" y="7679216"/>
              <a:ext cx="19109" cy="1592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3" name="Freeform 437"/>
            <p:cNvSpPr>
              <a:spLocks/>
            </p:cNvSpPr>
            <p:nvPr/>
          </p:nvSpPr>
          <p:spPr bwMode="auto">
            <a:xfrm>
              <a:off x="17381727" y="7873535"/>
              <a:ext cx="19109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4" name="Freeform 438"/>
            <p:cNvSpPr>
              <a:spLocks/>
            </p:cNvSpPr>
            <p:nvPr/>
          </p:nvSpPr>
          <p:spPr bwMode="auto">
            <a:xfrm>
              <a:off x="17203386" y="7838493"/>
              <a:ext cx="111465" cy="15609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5" name="Freeform 439"/>
            <p:cNvSpPr>
              <a:spLocks/>
            </p:cNvSpPr>
            <p:nvPr/>
          </p:nvSpPr>
          <p:spPr bwMode="auto">
            <a:xfrm>
              <a:off x="16652429" y="8099708"/>
              <a:ext cx="130574" cy="9238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6" name="Freeform 440"/>
            <p:cNvSpPr>
              <a:spLocks/>
            </p:cNvSpPr>
            <p:nvPr/>
          </p:nvSpPr>
          <p:spPr bwMode="auto">
            <a:xfrm>
              <a:off x="17184277" y="8163419"/>
              <a:ext cx="187897" cy="2644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7" name="Freeform 441"/>
            <p:cNvSpPr>
              <a:spLocks/>
            </p:cNvSpPr>
            <p:nvPr/>
          </p:nvSpPr>
          <p:spPr bwMode="auto">
            <a:xfrm>
              <a:off x="17343512" y="8389592"/>
              <a:ext cx="57323" cy="73269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8" name="Freeform 442"/>
            <p:cNvSpPr>
              <a:spLocks/>
            </p:cNvSpPr>
            <p:nvPr/>
          </p:nvSpPr>
          <p:spPr bwMode="auto">
            <a:xfrm>
              <a:off x="17381727" y="8453303"/>
              <a:ext cx="92356" cy="12423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49" name="Freeform 443"/>
            <p:cNvSpPr>
              <a:spLocks/>
            </p:cNvSpPr>
            <p:nvPr/>
          </p:nvSpPr>
          <p:spPr bwMode="auto">
            <a:xfrm>
              <a:off x="17212936" y="8399150"/>
              <a:ext cx="57323" cy="73269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0" name="Freeform 444"/>
            <p:cNvSpPr>
              <a:spLocks/>
            </p:cNvSpPr>
            <p:nvPr/>
          </p:nvSpPr>
          <p:spPr bwMode="auto">
            <a:xfrm>
              <a:off x="17279818" y="8472417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1" name="Freeform 445"/>
            <p:cNvSpPr>
              <a:spLocks/>
            </p:cNvSpPr>
            <p:nvPr/>
          </p:nvSpPr>
          <p:spPr bwMode="auto">
            <a:xfrm>
              <a:off x="17298926" y="8529755"/>
              <a:ext cx="63695" cy="10193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2" name="Freeform 446"/>
            <p:cNvSpPr>
              <a:spLocks/>
            </p:cNvSpPr>
            <p:nvPr/>
          </p:nvSpPr>
          <p:spPr bwMode="auto">
            <a:xfrm>
              <a:off x="17353063" y="8520200"/>
              <a:ext cx="38217" cy="73269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3" name="Freeform 447"/>
            <p:cNvSpPr>
              <a:spLocks/>
            </p:cNvSpPr>
            <p:nvPr/>
          </p:nvSpPr>
          <p:spPr bwMode="auto">
            <a:xfrm>
              <a:off x="17372174" y="8567983"/>
              <a:ext cx="57323" cy="35042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4" name="Freeform 448"/>
            <p:cNvSpPr>
              <a:spLocks/>
            </p:cNvSpPr>
            <p:nvPr/>
          </p:nvSpPr>
          <p:spPr bwMode="auto">
            <a:xfrm>
              <a:off x="17372174" y="8593469"/>
              <a:ext cx="130574" cy="197506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5" name="Freeform 449"/>
            <p:cNvSpPr>
              <a:spLocks/>
            </p:cNvSpPr>
            <p:nvPr/>
          </p:nvSpPr>
          <p:spPr bwMode="auto">
            <a:xfrm>
              <a:off x="17289371" y="8631694"/>
              <a:ext cx="111465" cy="95566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6" name="Freeform 450"/>
            <p:cNvSpPr>
              <a:spLocks/>
            </p:cNvSpPr>
            <p:nvPr/>
          </p:nvSpPr>
          <p:spPr bwMode="auto">
            <a:xfrm>
              <a:off x="17063256" y="8539313"/>
              <a:ext cx="111465" cy="111494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7" name="Freeform 451"/>
            <p:cNvSpPr>
              <a:spLocks/>
            </p:cNvSpPr>
            <p:nvPr/>
          </p:nvSpPr>
          <p:spPr bwMode="auto">
            <a:xfrm>
              <a:off x="17391283" y="8399150"/>
              <a:ext cx="19109" cy="955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8" name="Freeform 452"/>
            <p:cNvSpPr>
              <a:spLocks/>
            </p:cNvSpPr>
            <p:nvPr/>
          </p:nvSpPr>
          <p:spPr bwMode="auto">
            <a:xfrm>
              <a:off x="16037776" y="8781415"/>
              <a:ext cx="522294" cy="54472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59" name="Freeform 453"/>
            <p:cNvSpPr>
              <a:spLocks/>
            </p:cNvSpPr>
            <p:nvPr/>
          </p:nvSpPr>
          <p:spPr bwMode="auto">
            <a:xfrm>
              <a:off x="16130132" y="8978921"/>
              <a:ext cx="47770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0" name="Freeform 454"/>
            <p:cNvSpPr>
              <a:spLocks/>
            </p:cNvSpPr>
            <p:nvPr/>
          </p:nvSpPr>
          <p:spPr bwMode="auto">
            <a:xfrm>
              <a:off x="16197014" y="9090415"/>
              <a:ext cx="44586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1" name="Freeform 455"/>
            <p:cNvSpPr>
              <a:spLocks/>
            </p:cNvSpPr>
            <p:nvPr/>
          </p:nvSpPr>
          <p:spPr bwMode="auto">
            <a:xfrm>
              <a:off x="16512300" y="9119082"/>
              <a:ext cx="66879" cy="6689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2" name="Freeform 456"/>
            <p:cNvSpPr>
              <a:spLocks/>
            </p:cNvSpPr>
            <p:nvPr/>
          </p:nvSpPr>
          <p:spPr bwMode="auto">
            <a:xfrm>
              <a:off x="16617396" y="9166867"/>
              <a:ext cx="35033" cy="35042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3" name="Freeform 457"/>
            <p:cNvSpPr>
              <a:spLocks/>
            </p:cNvSpPr>
            <p:nvPr/>
          </p:nvSpPr>
          <p:spPr bwMode="auto">
            <a:xfrm>
              <a:off x="16521853" y="9326144"/>
              <a:ext cx="429938" cy="14016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4" name="Freeform 458"/>
            <p:cNvSpPr>
              <a:spLocks/>
            </p:cNvSpPr>
            <p:nvPr/>
          </p:nvSpPr>
          <p:spPr bwMode="auto">
            <a:xfrm>
              <a:off x="16840326" y="9361183"/>
              <a:ext cx="73248" cy="2866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5" name="Freeform 459"/>
            <p:cNvSpPr>
              <a:spLocks/>
            </p:cNvSpPr>
            <p:nvPr/>
          </p:nvSpPr>
          <p:spPr bwMode="auto">
            <a:xfrm>
              <a:off x="16942236" y="9428080"/>
              <a:ext cx="57323" cy="38227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6" name="Freeform 460"/>
            <p:cNvSpPr>
              <a:spLocks/>
            </p:cNvSpPr>
            <p:nvPr/>
          </p:nvSpPr>
          <p:spPr bwMode="auto">
            <a:xfrm>
              <a:off x="16999562" y="9437635"/>
              <a:ext cx="44586" cy="28669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7" name="Freeform 461"/>
            <p:cNvSpPr>
              <a:spLocks/>
            </p:cNvSpPr>
            <p:nvPr/>
          </p:nvSpPr>
          <p:spPr bwMode="auto">
            <a:xfrm>
              <a:off x="17034592" y="9437635"/>
              <a:ext cx="66879" cy="38227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8" name="Freeform 462"/>
            <p:cNvSpPr>
              <a:spLocks/>
            </p:cNvSpPr>
            <p:nvPr/>
          </p:nvSpPr>
          <p:spPr bwMode="auto">
            <a:xfrm>
              <a:off x="17082363" y="9428080"/>
              <a:ext cx="76432" cy="4778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69" name="Freeform 463"/>
            <p:cNvSpPr>
              <a:spLocks/>
            </p:cNvSpPr>
            <p:nvPr/>
          </p:nvSpPr>
          <p:spPr bwMode="auto">
            <a:xfrm>
              <a:off x="17184277" y="9437635"/>
              <a:ext cx="114649" cy="38227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0" name="Freeform 464"/>
            <p:cNvSpPr>
              <a:spLocks/>
            </p:cNvSpPr>
            <p:nvPr/>
          </p:nvSpPr>
          <p:spPr bwMode="auto">
            <a:xfrm>
              <a:off x="17149244" y="9491791"/>
              <a:ext cx="101909" cy="57338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1" name="Freeform 465"/>
            <p:cNvSpPr>
              <a:spLocks/>
            </p:cNvSpPr>
            <p:nvPr/>
          </p:nvSpPr>
          <p:spPr bwMode="auto">
            <a:xfrm>
              <a:off x="17474083" y="9192351"/>
              <a:ext cx="57323" cy="38227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2" name="Freeform 466"/>
            <p:cNvSpPr>
              <a:spLocks/>
            </p:cNvSpPr>
            <p:nvPr/>
          </p:nvSpPr>
          <p:spPr bwMode="auto">
            <a:xfrm>
              <a:off x="17569627" y="9185981"/>
              <a:ext cx="140127" cy="44598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3" name="Freeform 467"/>
            <p:cNvSpPr>
              <a:spLocks/>
            </p:cNvSpPr>
            <p:nvPr/>
          </p:nvSpPr>
          <p:spPr bwMode="auto">
            <a:xfrm>
              <a:off x="17139689" y="8969361"/>
              <a:ext cx="299364" cy="337667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4" name="Freeform 468"/>
            <p:cNvSpPr>
              <a:spLocks/>
            </p:cNvSpPr>
            <p:nvPr/>
          </p:nvSpPr>
          <p:spPr bwMode="auto">
            <a:xfrm>
              <a:off x="17540962" y="8950247"/>
              <a:ext cx="73248" cy="14016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5" name="Freeform 469"/>
            <p:cNvSpPr>
              <a:spLocks/>
            </p:cNvSpPr>
            <p:nvPr/>
          </p:nvSpPr>
          <p:spPr bwMode="auto">
            <a:xfrm>
              <a:off x="17579182" y="8931136"/>
              <a:ext cx="25477" cy="1911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6" name="Freeform 470"/>
            <p:cNvSpPr>
              <a:spLocks/>
            </p:cNvSpPr>
            <p:nvPr/>
          </p:nvSpPr>
          <p:spPr bwMode="auto">
            <a:xfrm>
              <a:off x="17681092" y="9052186"/>
              <a:ext cx="44586" cy="1911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7" name="Freeform 471"/>
            <p:cNvSpPr>
              <a:spLocks/>
            </p:cNvSpPr>
            <p:nvPr/>
          </p:nvSpPr>
          <p:spPr bwMode="auto">
            <a:xfrm>
              <a:off x="17690647" y="9061741"/>
              <a:ext cx="175160" cy="10512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8" name="Freeform 472"/>
            <p:cNvSpPr>
              <a:spLocks/>
            </p:cNvSpPr>
            <p:nvPr/>
          </p:nvSpPr>
          <p:spPr bwMode="auto">
            <a:xfrm>
              <a:off x="18521857" y="9240134"/>
              <a:ext cx="194268" cy="111494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79" name="Freeform 473"/>
            <p:cNvSpPr>
              <a:spLocks/>
            </p:cNvSpPr>
            <p:nvPr/>
          </p:nvSpPr>
          <p:spPr bwMode="auto">
            <a:xfrm>
              <a:off x="18802113" y="9297472"/>
              <a:ext cx="82803" cy="10193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0" name="Freeform 474"/>
            <p:cNvSpPr>
              <a:spLocks/>
            </p:cNvSpPr>
            <p:nvPr/>
          </p:nvSpPr>
          <p:spPr bwMode="auto">
            <a:xfrm>
              <a:off x="19044149" y="9485423"/>
              <a:ext cx="54139" cy="5415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1" name="Freeform 475"/>
            <p:cNvSpPr>
              <a:spLocks/>
            </p:cNvSpPr>
            <p:nvPr/>
          </p:nvSpPr>
          <p:spPr bwMode="auto">
            <a:xfrm>
              <a:off x="18986825" y="9399411"/>
              <a:ext cx="85988" cy="57338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2" name="Freeform 476"/>
            <p:cNvSpPr>
              <a:spLocks/>
            </p:cNvSpPr>
            <p:nvPr/>
          </p:nvSpPr>
          <p:spPr bwMode="auto">
            <a:xfrm>
              <a:off x="18904022" y="9361183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3" name="Freeform 477"/>
            <p:cNvSpPr>
              <a:spLocks/>
            </p:cNvSpPr>
            <p:nvPr/>
          </p:nvSpPr>
          <p:spPr bwMode="auto">
            <a:xfrm>
              <a:off x="19247970" y="10017406"/>
              <a:ext cx="149680" cy="111494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4" name="Freeform 478"/>
            <p:cNvSpPr>
              <a:spLocks/>
            </p:cNvSpPr>
            <p:nvPr/>
          </p:nvSpPr>
          <p:spPr bwMode="auto">
            <a:xfrm>
              <a:off x="19649244" y="10727782"/>
              <a:ext cx="105096" cy="130608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5" name="Freeform 479"/>
            <p:cNvSpPr>
              <a:spLocks/>
            </p:cNvSpPr>
            <p:nvPr/>
          </p:nvSpPr>
          <p:spPr bwMode="auto">
            <a:xfrm>
              <a:off x="19677908" y="10848834"/>
              <a:ext cx="242036" cy="283514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6" name="Freeform 480"/>
            <p:cNvSpPr>
              <a:spLocks/>
            </p:cNvSpPr>
            <p:nvPr/>
          </p:nvSpPr>
          <p:spPr bwMode="auto">
            <a:xfrm>
              <a:off x="19359438" y="11055894"/>
              <a:ext cx="366243" cy="35678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7" name="Freeform 481"/>
            <p:cNvSpPr>
              <a:spLocks/>
            </p:cNvSpPr>
            <p:nvPr/>
          </p:nvSpPr>
          <p:spPr bwMode="auto">
            <a:xfrm>
              <a:off x="19416761" y="11412677"/>
              <a:ext cx="19109" cy="1911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8" name="Freeform 482"/>
            <p:cNvSpPr>
              <a:spLocks/>
            </p:cNvSpPr>
            <p:nvPr/>
          </p:nvSpPr>
          <p:spPr bwMode="auto">
            <a:xfrm>
              <a:off x="18343513" y="11065452"/>
              <a:ext cx="178346" cy="16883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89" name="Freeform 483"/>
            <p:cNvSpPr>
              <a:spLocks/>
            </p:cNvSpPr>
            <p:nvPr/>
          </p:nvSpPr>
          <p:spPr bwMode="auto">
            <a:xfrm>
              <a:off x="18483640" y="11017669"/>
              <a:ext cx="28662" cy="4778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0" name="Freeform 484"/>
            <p:cNvSpPr>
              <a:spLocks/>
            </p:cNvSpPr>
            <p:nvPr/>
          </p:nvSpPr>
          <p:spPr bwMode="auto">
            <a:xfrm>
              <a:off x="18295742" y="11017669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1" name="Freeform 485"/>
            <p:cNvSpPr>
              <a:spLocks/>
            </p:cNvSpPr>
            <p:nvPr/>
          </p:nvSpPr>
          <p:spPr bwMode="auto">
            <a:xfrm>
              <a:off x="15384910" y="8593469"/>
              <a:ext cx="101909" cy="16883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2" name="Freeform 486"/>
            <p:cNvSpPr>
              <a:spLocks/>
            </p:cNvSpPr>
            <p:nvPr/>
          </p:nvSpPr>
          <p:spPr bwMode="auto">
            <a:xfrm>
              <a:off x="13665165" y="9606473"/>
              <a:ext cx="337579" cy="65303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3" name="Freeform 487"/>
            <p:cNvSpPr>
              <a:spLocks/>
            </p:cNvSpPr>
            <p:nvPr/>
          </p:nvSpPr>
          <p:spPr bwMode="auto">
            <a:xfrm>
              <a:off x="14413572" y="5028840"/>
              <a:ext cx="101909" cy="76452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4" name="Freeform 488"/>
            <p:cNvSpPr>
              <a:spLocks/>
            </p:cNvSpPr>
            <p:nvPr/>
          </p:nvSpPr>
          <p:spPr bwMode="auto">
            <a:xfrm>
              <a:off x="13926310" y="5086181"/>
              <a:ext cx="101909" cy="9238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5" name="Freeform 489"/>
            <p:cNvSpPr>
              <a:spLocks/>
            </p:cNvSpPr>
            <p:nvPr/>
          </p:nvSpPr>
          <p:spPr bwMode="auto">
            <a:xfrm>
              <a:off x="14945419" y="4767625"/>
              <a:ext cx="82803" cy="4778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6" name="Freeform 490"/>
            <p:cNvSpPr>
              <a:spLocks/>
            </p:cNvSpPr>
            <p:nvPr/>
          </p:nvSpPr>
          <p:spPr bwMode="auto">
            <a:xfrm>
              <a:off x="16811662" y="4675245"/>
              <a:ext cx="92356" cy="44598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7" name="Freeform 491"/>
            <p:cNvSpPr>
              <a:spLocks/>
            </p:cNvSpPr>
            <p:nvPr/>
          </p:nvSpPr>
          <p:spPr bwMode="auto">
            <a:xfrm>
              <a:off x="15868988" y="3999911"/>
              <a:ext cx="57323" cy="1911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8" name="Freeform 492"/>
            <p:cNvSpPr>
              <a:spLocks/>
            </p:cNvSpPr>
            <p:nvPr/>
          </p:nvSpPr>
          <p:spPr bwMode="auto">
            <a:xfrm>
              <a:off x="15346696" y="4805855"/>
              <a:ext cx="54139" cy="38227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199" name="Freeform 493"/>
            <p:cNvSpPr>
              <a:spLocks/>
            </p:cNvSpPr>
            <p:nvPr/>
          </p:nvSpPr>
          <p:spPr bwMode="auto">
            <a:xfrm>
              <a:off x="12098282" y="6892386"/>
              <a:ext cx="54139" cy="10193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0" name="Freeform 494"/>
            <p:cNvSpPr>
              <a:spLocks/>
            </p:cNvSpPr>
            <p:nvPr/>
          </p:nvSpPr>
          <p:spPr bwMode="auto">
            <a:xfrm>
              <a:off x="12079173" y="6984768"/>
              <a:ext cx="82803" cy="14016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1" name="Freeform 495"/>
            <p:cNvSpPr>
              <a:spLocks/>
            </p:cNvSpPr>
            <p:nvPr/>
          </p:nvSpPr>
          <p:spPr bwMode="auto">
            <a:xfrm>
              <a:off x="12273444" y="7153601"/>
              <a:ext cx="149680" cy="9238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2" name="Freeform 496"/>
            <p:cNvSpPr>
              <a:spLocks/>
            </p:cNvSpPr>
            <p:nvPr/>
          </p:nvSpPr>
          <p:spPr bwMode="auto">
            <a:xfrm>
              <a:off x="13161977" y="7284208"/>
              <a:ext cx="121018" cy="66896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3" name="Freeform 497"/>
            <p:cNvSpPr>
              <a:spLocks/>
            </p:cNvSpPr>
            <p:nvPr/>
          </p:nvSpPr>
          <p:spPr bwMode="auto">
            <a:xfrm>
              <a:off x="12760705" y="7293764"/>
              <a:ext cx="140127" cy="38227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4" name="Freeform 498"/>
            <p:cNvSpPr>
              <a:spLocks/>
            </p:cNvSpPr>
            <p:nvPr/>
          </p:nvSpPr>
          <p:spPr bwMode="auto">
            <a:xfrm>
              <a:off x="12693826" y="5917609"/>
              <a:ext cx="66879" cy="6689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5" name="Freeform 499"/>
            <p:cNvSpPr>
              <a:spLocks/>
            </p:cNvSpPr>
            <p:nvPr/>
          </p:nvSpPr>
          <p:spPr bwMode="auto">
            <a:xfrm>
              <a:off x="12703380" y="5892125"/>
              <a:ext cx="47770" cy="2548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6" name="Freeform 500"/>
            <p:cNvSpPr>
              <a:spLocks/>
            </p:cNvSpPr>
            <p:nvPr/>
          </p:nvSpPr>
          <p:spPr bwMode="auto">
            <a:xfrm>
              <a:off x="12509111" y="5955834"/>
              <a:ext cx="54139" cy="9238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7" name="Freeform 501"/>
            <p:cNvSpPr>
              <a:spLocks/>
            </p:cNvSpPr>
            <p:nvPr/>
          </p:nvSpPr>
          <p:spPr bwMode="auto">
            <a:xfrm>
              <a:off x="12591917" y="5796557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8" name="Freeform 502"/>
            <p:cNvSpPr>
              <a:spLocks/>
            </p:cNvSpPr>
            <p:nvPr/>
          </p:nvSpPr>
          <p:spPr bwMode="auto">
            <a:xfrm>
              <a:off x="12219302" y="6086441"/>
              <a:ext cx="54139" cy="8601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09" name="Freeform 503"/>
            <p:cNvSpPr>
              <a:spLocks/>
            </p:cNvSpPr>
            <p:nvPr/>
          </p:nvSpPr>
          <p:spPr bwMode="auto">
            <a:xfrm>
              <a:off x="12152426" y="6105555"/>
              <a:ext cx="76432" cy="76452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0" name="Freeform 504"/>
            <p:cNvSpPr>
              <a:spLocks/>
            </p:cNvSpPr>
            <p:nvPr/>
          </p:nvSpPr>
          <p:spPr bwMode="auto">
            <a:xfrm>
              <a:off x="11818028" y="7070776"/>
              <a:ext cx="44586" cy="35042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1" name="Freeform 505"/>
            <p:cNvSpPr>
              <a:spLocks/>
            </p:cNvSpPr>
            <p:nvPr/>
          </p:nvSpPr>
          <p:spPr bwMode="auto">
            <a:xfrm>
              <a:off x="11359426" y="5927165"/>
              <a:ext cx="57323" cy="57338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2" name="Freeform 506"/>
            <p:cNvSpPr>
              <a:spLocks/>
            </p:cNvSpPr>
            <p:nvPr/>
          </p:nvSpPr>
          <p:spPr bwMode="auto">
            <a:xfrm>
              <a:off x="11388093" y="5994061"/>
              <a:ext cx="28662" cy="2866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3" name="Freeform 507"/>
            <p:cNvSpPr>
              <a:spLocks/>
            </p:cNvSpPr>
            <p:nvPr/>
          </p:nvSpPr>
          <p:spPr bwMode="auto">
            <a:xfrm>
              <a:off x="11416754" y="6022733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4" name="Freeform 508"/>
            <p:cNvSpPr>
              <a:spLocks/>
            </p:cNvSpPr>
            <p:nvPr/>
          </p:nvSpPr>
          <p:spPr bwMode="auto">
            <a:xfrm>
              <a:off x="11416754" y="6048217"/>
              <a:ext cx="9553" cy="19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5" name="Freeform 509"/>
            <p:cNvSpPr>
              <a:spLocks/>
            </p:cNvSpPr>
            <p:nvPr/>
          </p:nvSpPr>
          <p:spPr bwMode="auto">
            <a:xfrm>
              <a:off x="11416754" y="6067328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6" name="Freeform 510"/>
            <p:cNvSpPr>
              <a:spLocks/>
            </p:cNvSpPr>
            <p:nvPr/>
          </p:nvSpPr>
          <p:spPr bwMode="auto">
            <a:xfrm>
              <a:off x="11490002" y="6207491"/>
              <a:ext cx="9553" cy="1911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7" name="Freeform 511"/>
            <p:cNvSpPr>
              <a:spLocks/>
            </p:cNvSpPr>
            <p:nvPr/>
          </p:nvSpPr>
          <p:spPr bwMode="auto">
            <a:xfrm>
              <a:off x="11630131" y="5787002"/>
              <a:ext cx="19109" cy="3822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8" name="Freeform 512"/>
            <p:cNvSpPr>
              <a:spLocks/>
            </p:cNvSpPr>
            <p:nvPr/>
          </p:nvSpPr>
          <p:spPr bwMode="auto">
            <a:xfrm>
              <a:off x="8260699" y="11747159"/>
              <a:ext cx="111465" cy="57338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19" name="Freeform 513"/>
            <p:cNvSpPr>
              <a:spLocks/>
            </p:cNvSpPr>
            <p:nvPr/>
          </p:nvSpPr>
          <p:spPr bwMode="auto">
            <a:xfrm>
              <a:off x="8251144" y="11804497"/>
              <a:ext cx="82803" cy="57338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0" name="Freeform 514"/>
            <p:cNvSpPr>
              <a:spLocks/>
            </p:cNvSpPr>
            <p:nvPr/>
          </p:nvSpPr>
          <p:spPr bwMode="auto">
            <a:xfrm>
              <a:off x="8241593" y="11731231"/>
              <a:ext cx="73248" cy="44598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1" name="Freeform 515"/>
            <p:cNvSpPr>
              <a:spLocks/>
            </p:cNvSpPr>
            <p:nvPr/>
          </p:nvSpPr>
          <p:spPr bwMode="auto">
            <a:xfrm>
              <a:off x="8203376" y="11766272"/>
              <a:ext cx="76432" cy="47785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2" name="Freeform 516"/>
            <p:cNvSpPr>
              <a:spLocks/>
            </p:cNvSpPr>
            <p:nvPr/>
          </p:nvSpPr>
          <p:spPr bwMode="auto">
            <a:xfrm>
              <a:off x="8184267" y="11702559"/>
              <a:ext cx="28662" cy="28669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3" name="Freeform 517"/>
            <p:cNvSpPr>
              <a:spLocks/>
            </p:cNvSpPr>
            <p:nvPr/>
          </p:nvSpPr>
          <p:spPr bwMode="auto">
            <a:xfrm>
              <a:off x="8184267" y="11626107"/>
              <a:ext cx="66879" cy="6689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4" name="Freeform 518"/>
            <p:cNvSpPr>
              <a:spLocks/>
            </p:cNvSpPr>
            <p:nvPr/>
          </p:nvSpPr>
          <p:spPr bwMode="auto">
            <a:xfrm>
              <a:off x="8174712" y="11505057"/>
              <a:ext cx="47770" cy="10193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5" name="Freeform 519"/>
            <p:cNvSpPr>
              <a:spLocks/>
            </p:cNvSpPr>
            <p:nvPr/>
          </p:nvSpPr>
          <p:spPr bwMode="auto">
            <a:xfrm>
              <a:off x="8165159" y="11587880"/>
              <a:ext cx="28662" cy="57338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6" name="Freeform 520"/>
            <p:cNvSpPr>
              <a:spLocks/>
            </p:cNvSpPr>
            <p:nvPr/>
          </p:nvSpPr>
          <p:spPr bwMode="auto">
            <a:xfrm>
              <a:off x="8165159" y="11466830"/>
              <a:ext cx="47770" cy="66896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7" name="Freeform 521"/>
            <p:cNvSpPr>
              <a:spLocks/>
            </p:cNvSpPr>
            <p:nvPr/>
          </p:nvSpPr>
          <p:spPr bwMode="auto">
            <a:xfrm>
              <a:off x="8212931" y="11282067"/>
              <a:ext cx="47770" cy="4459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8" name="Freeform 522"/>
            <p:cNvSpPr>
              <a:spLocks/>
            </p:cNvSpPr>
            <p:nvPr/>
          </p:nvSpPr>
          <p:spPr bwMode="auto">
            <a:xfrm>
              <a:off x="8222485" y="11113235"/>
              <a:ext cx="57323" cy="10193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29" name="Freeform 523"/>
            <p:cNvSpPr>
              <a:spLocks/>
            </p:cNvSpPr>
            <p:nvPr/>
          </p:nvSpPr>
          <p:spPr bwMode="auto">
            <a:xfrm>
              <a:off x="8410382" y="8462859"/>
              <a:ext cx="44586" cy="3822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0" name="Freeform 524"/>
            <p:cNvSpPr>
              <a:spLocks/>
            </p:cNvSpPr>
            <p:nvPr/>
          </p:nvSpPr>
          <p:spPr bwMode="auto">
            <a:xfrm>
              <a:off x="8811656" y="8520200"/>
              <a:ext cx="54139" cy="73269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1" name="Freeform 525"/>
            <p:cNvSpPr>
              <a:spLocks/>
            </p:cNvSpPr>
            <p:nvPr/>
          </p:nvSpPr>
          <p:spPr bwMode="auto">
            <a:xfrm>
              <a:off x="9324397" y="9026702"/>
              <a:ext cx="130574" cy="121050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2" name="Freeform 526"/>
            <p:cNvSpPr>
              <a:spLocks/>
            </p:cNvSpPr>
            <p:nvPr/>
          </p:nvSpPr>
          <p:spPr bwMode="auto">
            <a:xfrm>
              <a:off x="8560064" y="8163419"/>
              <a:ext cx="92356" cy="38227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3" name="Freeform 527"/>
            <p:cNvSpPr>
              <a:spLocks/>
            </p:cNvSpPr>
            <p:nvPr/>
          </p:nvSpPr>
          <p:spPr bwMode="auto">
            <a:xfrm>
              <a:off x="8034585" y="8153861"/>
              <a:ext cx="105096" cy="47785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4" name="Freeform 528"/>
            <p:cNvSpPr>
              <a:spLocks/>
            </p:cNvSpPr>
            <p:nvPr/>
          </p:nvSpPr>
          <p:spPr bwMode="auto">
            <a:xfrm>
              <a:off x="7747963" y="7940431"/>
              <a:ext cx="484077" cy="16883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5" name="Freeform 529"/>
            <p:cNvSpPr>
              <a:spLocks/>
            </p:cNvSpPr>
            <p:nvPr/>
          </p:nvSpPr>
          <p:spPr bwMode="auto">
            <a:xfrm>
              <a:off x="8034585" y="7838493"/>
              <a:ext cx="38217" cy="35042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6" name="Freeform 530"/>
            <p:cNvSpPr>
              <a:spLocks/>
            </p:cNvSpPr>
            <p:nvPr/>
          </p:nvSpPr>
          <p:spPr bwMode="auto">
            <a:xfrm>
              <a:off x="8270255" y="8032812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7" name="Freeform 531"/>
            <p:cNvSpPr>
              <a:spLocks/>
            </p:cNvSpPr>
            <p:nvPr/>
          </p:nvSpPr>
          <p:spPr bwMode="auto">
            <a:xfrm>
              <a:off x="8830764" y="6656657"/>
              <a:ext cx="54139" cy="95566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8" name="Freeform 532"/>
            <p:cNvSpPr>
              <a:spLocks/>
            </p:cNvSpPr>
            <p:nvPr/>
          </p:nvSpPr>
          <p:spPr bwMode="auto">
            <a:xfrm>
              <a:off x="8856242" y="6704440"/>
              <a:ext cx="66879" cy="38227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39" name="Freeform 533"/>
            <p:cNvSpPr>
              <a:spLocks/>
            </p:cNvSpPr>
            <p:nvPr/>
          </p:nvSpPr>
          <p:spPr bwMode="auto">
            <a:xfrm>
              <a:off x="8671526" y="6666212"/>
              <a:ext cx="140127" cy="66896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0" name="Freeform 534"/>
            <p:cNvSpPr>
              <a:spLocks/>
            </p:cNvSpPr>
            <p:nvPr/>
          </p:nvSpPr>
          <p:spPr bwMode="auto">
            <a:xfrm>
              <a:off x="8700193" y="6481449"/>
              <a:ext cx="146495" cy="73269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1" name="Freeform 535"/>
            <p:cNvSpPr>
              <a:spLocks/>
            </p:cNvSpPr>
            <p:nvPr/>
          </p:nvSpPr>
          <p:spPr bwMode="auto">
            <a:xfrm>
              <a:off x="8932676" y="6385884"/>
              <a:ext cx="299364" cy="28988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2" name="Freeform 536"/>
            <p:cNvSpPr>
              <a:spLocks/>
            </p:cNvSpPr>
            <p:nvPr/>
          </p:nvSpPr>
          <p:spPr bwMode="auto">
            <a:xfrm>
              <a:off x="9174715" y="6592943"/>
              <a:ext cx="76432" cy="9238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3" name="Freeform 537"/>
            <p:cNvSpPr>
              <a:spLocks/>
            </p:cNvSpPr>
            <p:nvPr/>
          </p:nvSpPr>
          <p:spPr bwMode="auto">
            <a:xfrm>
              <a:off x="8652423" y="5694619"/>
              <a:ext cx="28662" cy="5415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4" name="Freeform 538"/>
            <p:cNvSpPr>
              <a:spLocks/>
            </p:cNvSpPr>
            <p:nvPr/>
          </p:nvSpPr>
          <p:spPr bwMode="auto">
            <a:xfrm>
              <a:off x="8512296" y="5787002"/>
              <a:ext cx="28662" cy="28669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5" name="Freeform 539"/>
            <p:cNvSpPr>
              <a:spLocks/>
            </p:cNvSpPr>
            <p:nvPr/>
          </p:nvSpPr>
          <p:spPr bwMode="auto">
            <a:xfrm>
              <a:off x="7868981" y="6283948"/>
              <a:ext cx="63695" cy="38227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6" name="Freeform 540"/>
            <p:cNvSpPr>
              <a:spLocks/>
            </p:cNvSpPr>
            <p:nvPr/>
          </p:nvSpPr>
          <p:spPr bwMode="auto">
            <a:xfrm>
              <a:off x="7970890" y="6057775"/>
              <a:ext cx="57323" cy="57338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7" name="Freeform 541"/>
            <p:cNvSpPr>
              <a:spLocks/>
            </p:cNvSpPr>
            <p:nvPr/>
          </p:nvSpPr>
          <p:spPr bwMode="auto">
            <a:xfrm>
              <a:off x="7942229" y="5656392"/>
              <a:ext cx="57323" cy="66896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8" name="Freeform 542"/>
            <p:cNvSpPr>
              <a:spLocks/>
            </p:cNvSpPr>
            <p:nvPr/>
          </p:nvSpPr>
          <p:spPr bwMode="auto">
            <a:xfrm>
              <a:off x="7782993" y="5618167"/>
              <a:ext cx="111465" cy="57338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49" name="Freeform 543"/>
            <p:cNvSpPr>
              <a:spLocks/>
            </p:cNvSpPr>
            <p:nvPr/>
          </p:nvSpPr>
          <p:spPr bwMode="auto">
            <a:xfrm>
              <a:off x="8018661" y="5583125"/>
              <a:ext cx="63695" cy="25484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0" name="Freeform 544"/>
            <p:cNvSpPr>
              <a:spLocks/>
            </p:cNvSpPr>
            <p:nvPr/>
          </p:nvSpPr>
          <p:spPr bwMode="auto">
            <a:xfrm>
              <a:off x="7623756" y="5395179"/>
              <a:ext cx="318473" cy="22299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1" name="Freeform 545"/>
            <p:cNvSpPr>
              <a:spLocks/>
            </p:cNvSpPr>
            <p:nvPr/>
          </p:nvSpPr>
          <p:spPr bwMode="auto">
            <a:xfrm>
              <a:off x="7747963" y="5376063"/>
              <a:ext cx="63695" cy="4778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2" name="Freeform 546"/>
            <p:cNvSpPr>
              <a:spLocks/>
            </p:cNvSpPr>
            <p:nvPr/>
          </p:nvSpPr>
          <p:spPr bwMode="auto">
            <a:xfrm>
              <a:off x="7728852" y="5385621"/>
              <a:ext cx="35033" cy="47785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3" name="Freeform 547"/>
            <p:cNvSpPr>
              <a:spLocks/>
            </p:cNvSpPr>
            <p:nvPr/>
          </p:nvSpPr>
          <p:spPr bwMode="auto">
            <a:xfrm>
              <a:off x="7642864" y="5207233"/>
              <a:ext cx="28662" cy="57338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4" name="Freeform 548"/>
            <p:cNvSpPr>
              <a:spLocks/>
            </p:cNvSpPr>
            <p:nvPr/>
          </p:nvSpPr>
          <p:spPr bwMode="auto">
            <a:xfrm>
              <a:off x="7502737" y="4719845"/>
              <a:ext cx="1343951" cy="984332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5" name="Freeform 549"/>
            <p:cNvSpPr>
              <a:spLocks/>
            </p:cNvSpPr>
            <p:nvPr/>
          </p:nvSpPr>
          <p:spPr bwMode="auto">
            <a:xfrm>
              <a:off x="8372164" y="5637283"/>
              <a:ext cx="57323" cy="1911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6" name="Freeform 550"/>
            <p:cNvSpPr>
              <a:spLocks/>
            </p:cNvSpPr>
            <p:nvPr/>
          </p:nvSpPr>
          <p:spPr bwMode="auto">
            <a:xfrm>
              <a:off x="8203376" y="5226347"/>
              <a:ext cx="76432" cy="1911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7" name="Freeform 551"/>
            <p:cNvSpPr>
              <a:spLocks/>
            </p:cNvSpPr>
            <p:nvPr/>
          </p:nvSpPr>
          <p:spPr bwMode="auto">
            <a:xfrm>
              <a:off x="8091911" y="5207233"/>
              <a:ext cx="111465" cy="9238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8" name="Freeform 552"/>
            <p:cNvSpPr>
              <a:spLocks/>
            </p:cNvSpPr>
            <p:nvPr/>
          </p:nvSpPr>
          <p:spPr bwMode="auto">
            <a:xfrm>
              <a:off x="7989999" y="5124408"/>
              <a:ext cx="63695" cy="35042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59" name="Freeform 553"/>
            <p:cNvSpPr>
              <a:spLocks/>
            </p:cNvSpPr>
            <p:nvPr/>
          </p:nvSpPr>
          <p:spPr bwMode="auto">
            <a:xfrm>
              <a:off x="8082358" y="5114850"/>
              <a:ext cx="57323" cy="28669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0" name="Freeform 554"/>
            <p:cNvSpPr>
              <a:spLocks/>
            </p:cNvSpPr>
            <p:nvPr/>
          </p:nvSpPr>
          <p:spPr bwMode="auto">
            <a:xfrm>
              <a:off x="8028216" y="5095739"/>
              <a:ext cx="44586" cy="1911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1" name="Freeform 555"/>
            <p:cNvSpPr>
              <a:spLocks/>
            </p:cNvSpPr>
            <p:nvPr/>
          </p:nvSpPr>
          <p:spPr bwMode="auto">
            <a:xfrm>
              <a:off x="7913567" y="4738956"/>
              <a:ext cx="245223" cy="10512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2" name="Freeform 556"/>
            <p:cNvSpPr>
              <a:spLocks/>
            </p:cNvSpPr>
            <p:nvPr/>
          </p:nvSpPr>
          <p:spPr bwMode="auto">
            <a:xfrm>
              <a:off x="5709742" y="6433669"/>
              <a:ext cx="270700" cy="17839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3" name="Freeform 557"/>
            <p:cNvSpPr>
              <a:spLocks/>
            </p:cNvSpPr>
            <p:nvPr/>
          </p:nvSpPr>
          <p:spPr bwMode="auto">
            <a:xfrm>
              <a:off x="5496368" y="6226607"/>
              <a:ext cx="121018" cy="130608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4" name="Freeform 558"/>
            <p:cNvSpPr>
              <a:spLocks/>
            </p:cNvSpPr>
            <p:nvPr/>
          </p:nvSpPr>
          <p:spPr bwMode="auto">
            <a:xfrm>
              <a:off x="5505923" y="6076886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5" name="Freeform 559"/>
            <p:cNvSpPr>
              <a:spLocks/>
            </p:cNvSpPr>
            <p:nvPr/>
          </p:nvSpPr>
          <p:spPr bwMode="auto">
            <a:xfrm>
              <a:off x="5458150" y="6032291"/>
              <a:ext cx="57323" cy="54153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6" name="Freeform 560"/>
            <p:cNvSpPr>
              <a:spLocks/>
            </p:cNvSpPr>
            <p:nvPr/>
          </p:nvSpPr>
          <p:spPr bwMode="auto">
            <a:xfrm>
              <a:off x="5432673" y="6048217"/>
              <a:ext cx="35033" cy="57338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7" name="Freeform 561"/>
            <p:cNvSpPr>
              <a:spLocks/>
            </p:cNvSpPr>
            <p:nvPr/>
          </p:nvSpPr>
          <p:spPr bwMode="auto">
            <a:xfrm>
              <a:off x="5375347" y="5994061"/>
              <a:ext cx="47770" cy="10193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8" name="Freeform 562"/>
            <p:cNvSpPr>
              <a:spLocks/>
            </p:cNvSpPr>
            <p:nvPr/>
          </p:nvSpPr>
          <p:spPr bwMode="auto">
            <a:xfrm>
              <a:off x="5337130" y="5955834"/>
              <a:ext cx="66879" cy="66896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69" name="Freeform 563"/>
            <p:cNvSpPr>
              <a:spLocks/>
            </p:cNvSpPr>
            <p:nvPr/>
          </p:nvSpPr>
          <p:spPr bwMode="auto">
            <a:xfrm>
              <a:off x="5404009" y="5955834"/>
              <a:ext cx="63695" cy="86010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0" name="Freeform 564"/>
            <p:cNvSpPr>
              <a:spLocks/>
            </p:cNvSpPr>
            <p:nvPr/>
          </p:nvSpPr>
          <p:spPr bwMode="auto">
            <a:xfrm>
              <a:off x="5384900" y="5974948"/>
              <a:ext cx="28662" cy="955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1" name="Freeform 565"/>
            <p:cNvSpPr>
              <a:spLocks/>
            </p:cNvSpPr>
            <p:nvPr/>
          </p:nvSpPr>
          <p:spPr bwMode="auto">
            <a:xfrm>
              <a:off x="4486812" y="5984506"/>
              <a:ext cx="124202" cy="6371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2" name="Freeform 566"/>
            <p:cNvSpPr>
              <a:spLocks/>
            </p:cNvSpPr>
            <p:nvPr/>
          </p:nvSpPr>
          <p:spPr bwMode="auto">
            <a:xfrm>
              <a:off x="4534582" y="5927165"/>
              <a:ext cx="76432" cy="66896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3" name="Freeform 567"/>
            <p:cNvSpPr>
              <a:spLocks/>
            </p:cNvSpPr>
            <p:nvPr/>
          </p:nvSpPr>
          <p:spPr bwMode="auto">
            <a:xfrm>
              <a:off x="4002734" y="6182007"/>
              <a:ext cx="92356" cy="35042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4" name="Freeform 568"/>
            <p:cNvSpPr>
              <a:spLocks/>
            </p:cNvSpPr>
            <p:nvPr/>
          </p:nvSpPr>
          <p:spPr bwMode="auto">
            <a:xfrm>
              <a:off x="3891269" y="6236163"/>
              <a:ext cx="54139" cy="47785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5" name="Freeform 569"/>
            <p:cNvSpPr>
              <a:spLocks/>
            </p:cNvSpPr>
            <p:nvPr/>
          </p:nvSpPr>
          <p:spPr bwMode="auto">
            <a:xfrm>
              <a:off x="7066431" y="5076623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6" name="Freeform 570"/>
            <p:cNvSpPr>
              <a:spLocks/>
            </p:cNvSpPr>
            <p:nvPr/>
          </p:nvSpPr>
          <p:spPr bwMode="auto">
            <a:xfrm>
              <a:off x="6999554" y="5133964"/>
              <a:ext cx="47770" cy="35042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7" name="Freeform 571"/>
            <p:cNvSpPr>
              <a:spLocks/>
            </p:cNvSpPr>
            <p:nvPr/>
          </p:nvSpPr>
          <p:spPr bwMode="auto">
            <a:xfrm>
              <a:off x="6942228" y="5169003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8" name="Freeform 572"/>
            <p:cNvSpPr>
              <a:spLocks/>
            </p:cNvSpPr>
            <p:nvPr/>
          </p:nvSpPr>
          <p:spPr bwMode="auto">
            <a:xfrm>
              <a:off x="6139678" y="4777183"/>
              <a:ext cx="859874" cy="420492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79" name="Freeform 573"/>
            <p:cNvSpPr>
              <a:spLocks/>
            </p:cNvSpPr>
            <p:nvPr/>
          </p:nvSpPr>
          <p:spPr bwMode="auto">
            <a:xfrm>
              <a:off x="6709745" y="4738956"/>
              <a:ext cx="130574" cy="86010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0" name="Freeform 574"/>
            <p:cNvSpPr>
              <a:spLocks/>
            </p:cNvSpPr>
            <p:nvPr/>
          </p:nvSpPr>
          <p:spPr bwMode="auto">
            <a:xfrm>
              <a:off x="6916751" y="4700729"/>
              <a:ext cx="296178" cy="273958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1" name="Freeform 575"/>
            <p:cNvSpPr>
              <a:spLocks/>
            </p:cNvSpPr>
            <p:nvPr/>
          </p:nvSpPr>
          <p:spPr bwMode="auto">
            <a:xfrm>
              <a:off x="7232037" y="4700729"/>
              <a:ext cx="261145" cy="2070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2" name="Freeform 576"/>
            <p:cNvSpPr>
              <a:spLocks/>
            </p:cNvSpPr>
            <p:nvPr/>
          </p:nvSpPr>
          <p:spPr bwMode="auto">
            <a:xfrm>
              <a:off x="5833947" y="4675245"/>
              <a:ext cx="503186" cy="30899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3" name="Freeform 577"/>
            <p:cNvSpPr>
              <a:spLocks/>
            </p:cNvSpPr>
            <p:nvPr/>
          </p:nvSpPr>
          <p:spPr bwMode="auto">
            <a:xfrm>
              <a:off x="6811655" y="4589235"/>
              <a:ext cx="66879" cy="38227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4" name="Freeform 578"/>
            <p:cNvSpPr>
              <a:spLocks/>
            </p:cNvSpPr>
            <p:nvPr/>
          </p:nvSpPr>
          <p:spPr bwMode="auto">
            <a:xfrm>
              <a:off x="6235221" y="4420403"/>
              <a:ext cx="560509" cy="2644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5" name="Freeform 579"/>
            <p:cNvSpPr>
              <a:spLocks/>
            </p:cNvSpPr>
            <p:nvPr/>
          </p:nvSpPr>
          <p:spPr bwMode="auto">
            <a:xfrm>
              <a:off x="6139678" y="4525526"/>
              <a:ext cx="95541" cy="6371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6" name="Freeform 580"/>
            <p:cNvSpPr>
              <a:spLocks/>
            </p:cNvSpPr>
            <p:nvPr/>
          </p:nvSpPr>
          <p:spPr bwMode="auto">
            <a:xfrm>
              <a:off x="5974074" y="4385363"/>
              <a:ext cx="343950" cy="15927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7" name="Freeform 581"/>
            <p:cNvSpPr>
              <a:spLocks/>
            </p:cNvSpPr>
            <p:nvPr/>
          </p:nvSpPr>
          <p:spPr bwMode="auto">
            <a:xfrm>
              <a:off x="6346686" y="4449069"/>
              <a:ext cx="73248" cy="1911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8" name="Freeform 582"/>
            <p:cNvSpPr>
              <a:spLocks/>
            </p:cNvSpPr>
            <p:nvPr/>
          </p:nvSpPr>
          <p:spPr bwMode="auto">
            <a:xfrm>
              <a:off x="6410381" y="4318467"/>
              <a:ext cx="197453" cy="9238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89" name="Freeform 583"/>
            <p:cNvSpPr>
              <a:spLocks/>
            </p:cNvSpPr>
            <p:nvPr/>
          </p:nvSpPr>
          <p:spPr bwMode="auto">
            <a:xfrm>
              <a:off x="6327577" y="4337578"/>
              <a:ext cx="73248" cy="38227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0" name="Freeform 584"/>
            <p:cNvSpPr>
              <a:spLocks/>
            </p:cNvSpPr>
            <p:nvPr/>
          </p:nvSpPr>
          <p:spPr bwMode="auto">
            <a:xfrm>
              <a:off x="6429489" y="4251568"/>
              <a:ext cx="197453" cy="66896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1" name="Freeform 585"/>
            <p:cNvSpPr>
              <a:spLocks/>
            </p:cNvSpPr>
            <p:nvPr/>
          </p:nvSpPr>
          <p:spPr bwMode="auto">
            <a:xfrm>
              <a:off x="6907195" y="4449069"/>
              <a:ext cx="261145" cy="17839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2" name="Freeform 586"/>
            <p:cNvSpPr>
              <a:spLocks/>
            </p:cNvSpPr>
            <p:nvPr/>
          </p:nvSpPr>
          <p:spPr bwMode="auto">
            <a:xfrm>
              <a:off x="6878534" y="4535082"/>
              <a:ext cx="82803" cy="25484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3" name="Freeform 587"/>
            <p:cNvSpPr>
              <a:spLocks/>
            </p:cNvSpPr>
            <p:nvPr/>
          </p:nvSpPr>
          <p:spPr bwMode="auto">
            <a:xfrm>
              <a:off x="6859425" y="4525526"/>
              <a:ext cx="76432" cy="1911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4" name="Freeform 588"/>
            <p:cNvSpPr>
              <a:spLocks/>
            </p:cNvSpPr>
            <p:nvPr/>
          </p:nvSpPr>
          <p:spPr bwMode="auto">
            <a:xfrm>
              <a:off x="6821208" y="4496854"/>
              <a:ext cx="95541" cy="47785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5" name="Freeform 589"/>
            <p:cNvSpPr>
              <a:spLocks/>
            </p:cNvSpPr>
            <p:nvPr/>
          </p:nvSpPr>
          <p:spPr bwMode="auto">
            <a:xfrm>
              <a:off x="6830763" y="4458630"/>
              <a:ext cx="66879" cy="47785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6" name="Freeform 590"/>
            <p:cNvSpPr>
              <a:spLocks/>
            </p:cNvSpPr>
            <p:nvPr/>
          </p:nvSpPr>
          <p:spPr bwMode="auto">
            <a:xfrm>
              <a:off x="6738407" y="4347133"/>
              <a:ext cx="111465" cy="82827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7" name="Freeform 591"/>
            <p:cNvSpPr>
              <a:spLocks/>
            </p:cNvSpPr>
            <p:nvPr/>
          </p:nvSpPr>
          <p:spPr bwMode="auto">
            <a:xfrm>
              <a:off x="6916751" y="4337578"/>
              <a:ext cx="82803" cy="28669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8" name="Freeform 592"/>
            <p:cNvSpPr>
              <a:spLocks/>
            </p:cNvSpPr>
            <p:nvPr/>
          </p:nvSpPr>
          <p:spPr bwMode="auto">
            <a:xfrm>
              <a:off x="6757513" y="4187857"/>
              <a:ext cx="334395" cy="17839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299" name="Freeform 593"/>
            <p:cNvSpPr>
              <a:spLocks/>
            </p:cNvSpPr>
            <p:nvPr/>
          </p:nvSpPr>
          <p:spPr bwMode="auto">
            <a:xfrm>
              <a:off x="7018660" y="4101847"/>
              <a:ext cx="101909" cy="47785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0" name="Freeform 594"/>
            <p:cNvSpPr>
              <a:spLocks/>
            </p:cNvSpPr>
            <p:nvPr/>
          </p:nvSpPr>
          <p:spPr bwMode="auto">
            <a:xfrm>
              <a:off x="7101463" y="4251568"/>
              <a:ext cx="187897" cy="10512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1" name="Freeform 595"/>
            <p:cNvSpPr>
              <a:spLocks/>
            </p:cNvSpPr>
            <p:nvPr/>
          </p:nvSpPr>
          <p:spPr bwMode="auto">
            <a:xfrm>
              <a:off x="7206560" y="4347133"/>
              <a:ext cx="165604" cy="47785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2" name="Freeform 596"/>
            <p:cNvSpPr>
              <a:spLocks/>
            </p:cNvSpPr>
            <p:nvPr/>
          </p:nvSpPr>
          <p:spPr bwMode="auto">
            <a:xfrm>
              <a:off x="7197007" y="4560566"/>
              <a:ext cx="156051" cy="10512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3" name="Freeform 597"/>
            <p:cNvSpPr>
              <a:spLocks/>
            </p:cNvSpPr>
            <p:nvPr/>
          </p:nvSpPr>
          <p:spPr bwMode="auto">
            <a:xfrm>
              <a:off x="7270254" y="4535082"/>
              <a:ext cx="38217" cy="2548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4" name="Freeform 598"/>
            <p:cNvSpPr>
              <a:spLocks/>
            </p:cNvSpPr>
            <p:nvPr/>
          </p:nvSpPr>
          <p:spPr bwMode="auto">
            <a:xfrm>
              <a:off x="7439043" y="4366247"/>
              <a:ext cx="82803" cy="5415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5" name="Freeform 599"/>
            <p:cNvSpPr>
              <a:spLocks/>
            </p:cNvSpPr>
            <p:nvPr/>
          </p:nvSpPr>
          <p:spPr bwMode="auto">
            <a:xfrm>
              <a:off x="7483629" y="4449069"/>
              <a:ext cx="28662" cy="3822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6" name="Freeform 600"/>
            <p:cNvSpPr>
              <a:spLocks/>
            </p:cNvSpPr>
            <p:nvPr/>
          </p:nvSpPr>
          <p:spPr bwMode="auto">
            <a:xfrm>
              <a:off x="7177896" y="4420403"/>
              <a:ext cx="831212" cy="254845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7" name="Freeform 601"/>
            <p:cNvSpPr>
              <a:spLocks/>
            </p:cNvSpPr>
            <p:nvPr/>
          </p:nvSpPr>
          <p:spPr bwMode="auto">
            <a:xfrm>
              <a:off x="7197007" y="3980797"/>
              <a:ext cx="550956" cy="34722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8" name="Freeform 602"/>
            <p:cNvSpPr>
              <a:spLocks/>
            </p:cNvSpPr>
            <p:nvPr/>
          </p:nvSpPr>
          <p:spPr bwMode="auto">
            <a:xfrm>
              <a:off x="7419934" y="3767367"/>
              <a:ext cx="1455416" cy="75815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09" name="Freeform 604"/>
            <p:cNvSpPr>
              <a:spLocks/>
            </p:cNvSpPr>
            <p:nvPr/>
          </p:nvSpPr>
          <p:spPr bwMode="auto">
            <a:xfrm>
              <a:off x="8101466" y="4187857"/>
              <a:ext cx="130574" cy="47785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0" name="Freeform 605"/>
            <p:cNvSpPr>
              <a:spLocks/>
            </p:cNvSpPr>
            <p:nvPr/>
          </p:nvSpPr>
          <p:spPr bwMode="auto">
            <a:xfrm>
              <a:off x="7738407" y="4226081"/>
              <a:ext cx="54142" cy="1911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1" name="Freeform 606"/>
            <p:cNvSpPr>
              <a:spLocks/>
            </p:cNvSpPr>
            <p:nvPr/>
          </p:nvSpPr>
          <p:spPr bwMode="auto">
            <a:xfrm>
              <a:off x="7980446" y="4515968"/>
              <a:ext cx="54142" cy="28672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2" name="Freeform 607"/>
            <p:cNvSpPr>
              <a:spLocks/>
            </p:cNvSpPr>
            <p:nvPr/>
          </p:nvSpPr>
          <p:spPr bwMode="auto">
            <a:xfrm>
              <a:off x="4805282" y="581567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3" name="Freeform 608"/>
            <p:cNvSpPr>
              <a:spLocks/>
            </p:cNvSpPr>
            <p:nvPr/>
          </p:nvSpPr>
          <p:spPr bwMode="auto">
            <a:xfrm>
              <a:off x="4872164" y="5806113"/>
              <a:ext cx="9556" cy="955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4" name="Freeform 609"/>
            <p:cNvSpPr>
              <a:spLocks/>
            </p:cNvSpPr>
            <p:nvPr/>
          </p:nvSpPr>
          <p:spPr bwMode="auto">
            <a:xfrm>
              <a:off x="3919931" y="5815671"/>
              <a:ext cx="63695" cy="57338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5" name="Freeform 610"/>
            <p:cNvSpPr>
              <a:spLocks/>
            </p:cNvSpPr>
            <p:nvPr/>
          </p:nvSpPr>
          <p:spPr bwMode="auto">
            <a:xfrm>
              <a:off x="17661981" y="9138193"/>
              <a:ext cx="19109" cy="955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6" name="Freeform 611"/>
            <p:cNvSpPr>
              <a:spLocks/>
            </p:cNvSpPr>
            <p:nvPr/>
          </p:nvSpPr>
          <p:spPr bwMode="auto">
            <a:xfrm>
              <a:off x="17540962" y="9119079"/>
              <a:ext cx="19109" cy="1911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7" name="Freeform 612"/>
            <p:cNvSpPr>
              <a:spLocks/>
            </p:cNvSpPr>
            <p:nvPr/>
          </p:nvSpPr>
          <p:spPr bwMode="auto">
            <a:xfrm>
              <a:off x="17961345" y="10785121"/>
              <a:ext cx="63695" cy="47785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8" name="Rectangle 613"/>
            <p:cNvSpPr>
              <a:spLocks noChangeArrowheads="1"/>
            </p:cNvSpPr>
            <p:nvPr/>
          </p:nvSpPr>
          <p:spPr bwMode="auto">
            <a:xfrm>
              <a:off x="12451788" y="5197675"/>
              <a:ext cx="3187" cy="3188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19" name="Freeform 614"/>
            <p:cNvSpPr>
              <a:spLocks/>
            </p:cNvSpPr>
            <p:nvPr/>
          </p:nvSpPr>
          <p:spPr bwMode="auto">
            <a:xfrm>
              <a:off x="9257516" y="10504795"/>
              <a:ext cx="95541" cy="8282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0" name="Freeform 615"/>
            <p:cNvSpPr>
              <a:spLocks/>
            </p:cNvSpPr>
            <p:nvPr/>
          </p:nvSpPr>
          <p:spPr bwMode="auto">
            <a:xfrm>
              <a:off x="7821211" y="6733109"/>
              <a:ext cx="66879" cy="286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1" name="Freeform 616"/>
            <p:cNvSpPr>
              <a:spLocks/>
            </p:cNvSpPr>
            <p:nvPr/>
          </p:nvSpPr>
          <p:spPr bwMode="auto">
            <a:xfrm>
              <a:off x="8483629" y="11766268"/>
              <a:ext cx="168791" cy="14972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2" name="Freeform 617"/>
            <p:cNvSpPr>
              <a:spLocks/>
            </p:cNvSpPr>
            <p:nvPr/>
          </p:nvSpPr>
          <p:spPr bwMode="auto">
            <a:xfrm>
              <a:off x="8305288" y="11747159"/>
              <a:ext cx="280256" cy="216615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3" name="Freeform 618"/>
            <p:cNvSpPr>
              <a:spLocks/>
            </p:cNvSpPr>
            <p:nvPr/>
          </p:nvSpPr>
          <p:spPr bwMode="auto">
            <a:xfrm>
              <a:off x="8260699" y="8501084"/>
              <a:ext cx="710194" cy="51605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4" name="Freeform 619"/>
            <p:cNvSpPr>
              <a:spLocks/>
            </p:cNvSpPr>
            <p:nvPr/>
          </p:nvSpPr>
          <p:spPr bwMode="auto">
            <a:xfrm>
              <a:off x="8830764" y="8641249"/>
              <a:ext cx="242036" cy="35678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5" name="Freeform 620"/>
            <p:cNvSpPr>
              <a:spLocks/>
            </p:cNvSpPr>
            <p:nvPr/>
          </p:nvSpPr>
          <p:spPr bwMode="auto">
            <a:xfrm>
              <a:off x="8986815" y="8752743"/>
              <a:ext cx="207006" cy="2166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6" name="Freeform 621"/>
            <p:cNvSpPr>
              <a:spLocks/>
            </p:cNvSpPr>
            <p:nvPr/>
          </p:nvSpPr>
          <p:spPr bwMode="auto">
            <a:xfrm>
              <a:off x="9155606" y="8771859"/>
              <a:ext cx="149682" cy="16883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7" name="Freeform 622"/>
            <p:cNvSpPr>
              <a:spLocks/>
            </p:cNvSpPr>
            <p:nvPr/>
          </p:nvSpPr>
          <p:spPr bwMode="auto">
            <a:xfrm>
              <a:off x="7821211" y="8453303"/>
              <a:ext cx="754780" cy="786831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8" name="Freeform 623"/>
            <p:cNvSpPr>
              <a:spLocks/>
            </p:cNvSpPr>
            <p:nvPr/>
          </p:nvSpPr>
          <p:spPr bwMode="auto">
            <a:xfrm>
              <a:off x="7923120" y="8978916"/>
              <a:ext cx="261145" cy="3090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29" name="Freeform 624"/>
            <p:cNvSpPr>
              <a:spLocks/>
            </p:cNvSpPr>
            <p:nvPr/>
          </p:nvSpPr>
          <p:spPr bwMode="auto">
            <a:xfrm>
              <a:off x="7894458" y="9036257"/>
              <a:ext cx="598727" cy="88876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0" name="Freeform 625"/>
            <p:cNvSpPr>
              <a:spLocks/>
            </p:cNvSpPr>
            <p:nvPr/>
          </p:nvSpPr>
          <p:spPr bwMode="auto">
            <a:xfrm>
              <a:off x="8158790" y="9867685"/>
              <a:ext cx="407643" cy="198459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1" name="Freeform 626"/>
            <p:cNvSpPr>
              <a:spLocks/>
            </p:cNvSpPr>
            <p:nvPr/>
          </p:nvSpPr>
          <p:spPr bwMode="auto">
            <a:xfrm>
              <a:off x="8435859" y="9485418"/>
              <a:ext cx="598727" cy="6530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2" name="Freeform 627"/>
            <p:cNvSpPr>
              <a:spLocks/>
            </p:cNvSpPr>
            <p:nvPr/>
          </p:nvSpPr>
          <p:spPr bwMode="auto">
            <a:xfrm>
              <a:off x="8773441" y="9950508"/>
              <a:ext cx="420383" cy="41412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3" name="Freeform 628"/>
            <p:cNvSpPr>
              <a:spLocks noEditPoints="1"/>
            </p:cNvSpPr>
            <p:nvPr/>
          </p:nvSpPr>
          <p:spPr bwMode="auto">
            <a:xfrm>
              <a:off x="8241593" y="8800526"/>
              <a:ext cx="1856688" cy="188265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4" name="Freeform 629"/>
            <p:cNvSpPr>
              <a:spLocks/>
            </p:cNvSpPr>
            <p:nvPr/>
          </p:nvSpPr>
          <p:spPr bwMode="auto">
            <a:xfrm>
              <a:off x="8961338" y="10485681"/>
              <a:ext cx="251592" cy="261215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5" name="Freeform 630"/>
            <p:cNvSpPr>
              <a:spLocks/>
            </p:cNvSpPr>
            <p:nvPr/>
          </p:nvSpPr>
          <p:spPr bwMode="auto">
            <a:xfrm>
              <a:off x="8241593" y="10074745"/>
              <a:ext cx="961783" cy="1672412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6" name="Freeform 631"/>
            <p:cNvSpPr>
              <a:spLocks/>
            </p:cNvSpPr>
            <p:nvPr/>
          </p:nvSpPr>
          <p:spPr bwMode="auto">
            <a:xfrm>
              <a:off x="7617387" y="8313140"/>
              <a:ext cx="203824" cy="226173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7" name="Freeform 632"/>
            <p:cNvSpPr>
              <a:spLocks/>
            </p:cNvSpPr>
            <p:nvPr/>
          </p:nvSpPr>
          <p:spPr bwMode="auto">
            <a:xfrm>
              <a:off x="7681084" y="8520197"/>
              <a:ext cx="159235" cy="14016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8" name="Freeform 633"/>
            <p:cNvSpPr>
              <a:spLocks/>
            </p:cNvSpPr>
            <p:nvPr/>
          </p:nvSpPr>
          <p:spPr bwMode="auto">
            <a:xfrm>
              <a:off x="7502737" y="8360921"/>
              <a:ext cx="105096" cy="82827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39" name="Freeform 634"/>
            <p:cNvSpPr>
              <a:spLocks/>
            </p:cNvSpPr>
            <p:nvPr/>
          </p:nvSpPr>
          <p:spPr bwMode="auto">
            <a:xfrm>
              <a:off x="7391272" y="8192091"/>
              <a:ext cx="187902" cy="216615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0" name="Freeform 635"/>
            <p:cNvSpPr>
              <a:spLocks/>
            </p:cNvSpPr>
            <p:nvPr/>
          </p:nvSpPr>
          <p:spPr bwMode="auto">
            <a:xfrm>
              <a:off x="6254330" y="7453043"/>
              <a:ext cx="1398093" cy="89832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1" name="Freeform 636"/>
            <p:cNvSpPr>
              <a:spLocks/>
            </p:cNvSpPr>
            <p:nvPr/>
          </p:nvSpPr>
          <p:spPr bwMode="auto">
            <a:xfrm>
              <a:off x="7531402" y="8287656"/>
              <a:ext cx="280256" cy="14972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2" name="Freeform 637"/>
            <p:cNvSpPr>
              <a:spLocks/>
            </p:cNvSpPr>
            <p:nvPr/>
          </p:nvSpPr>
          <p:spPr bwMode="auto">
            <a:xfrm>
              <a:off x="7531402" y="8163419"/>
              <a:ext cx="66879" cy="14016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3" name="Freeform 638"/>
            <p:cNvSpPr>
              <a:spLocks/>
            </p:cNvSpPr>
            <p:nvPr/>
          </p:nvSpPr>
          <p:spPr bwMode="auto">
            <a:xfrm>
              <a:off x="8232035" y="8080592"/>
              <a:ext cx="121018" cy="10193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4" name="Freeform 639"/>
            <p:cNvSpPr>
              <a:spLocks/>
            </p:cNvSpPr>
            <p:nvPr/>
          </p:nvSpPr>
          <p:spPr bwMode="auto">
            <a:xfrm>
              <a:off x="8343503" y="8080592"/>
              <a:ext cx="168791" cy="14016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5" name="Freeform 640"/>
            <p:cNvSpPr>
              <a:spLocks/>
            </p:cNvSpPr>
            <p:nvPr/>
          </p:nvSpPr>
          <p:spPr bwMode="auto">
            <a:xfrm>
              <a:off x="3843499" y="4965129"/>
              <a:ext cx="1812106" cy="121687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6" name="Freeform 641"/>
            <p:cNvSpPr>
              <a:spLocks/>
            </p:cNvSpPr>
            <p:nvPr/>
          </p:nvSpPr>
          <p:spPr bwMode="auto">
            <a:xfrm>
              <a:off x="5888086" y="6516489"/>
              <a:ext cx="2697455" cy="133793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7" name="Freeform 642"/>
            <p:cNvSpPr>
              <a:spLocks noEditPoints="1"/>
            </p:cNvSpPr>
            <p:nvPr/>
          </p:nvSpPr>
          <p:spPr bwMode="auto">
            <a:xfrm>
              <a:off x="5133309" y="4907791"/>
              <a:ext cx="3984080" cy="2048308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8" name="Freeform 643"/>
            <p:cNvSpPr>
              <a:spLocks/>
            </p:cNvSpPr>
            <p:nvPr/>
          </p:nvSpPr>
          <p:spPr bwMode="auto">
            <a:xfrm>
              <a:off x="17343512" y="9466307"/>
              <a:ext cx="95541" cy="82827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49" name="Freeform 644"/>
            <p:cNvSpPr>
              <a:spLocks/>
            </p:cNvSpPr>
            <p:nvPr/>
          </p:nvSpPr>
          <p:spPr bwMode="auto">
            <a:xfrm>
              <a:off x="17419944" y="9447193"/>
              <a:ext cx="121018" cy="44598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0" name="Freeform 645"/>
            <p:cNvSpPr>
              <a:spLocks/>
            </p:cNvSpPr>
            <p:nvPr/>
          </p:nvSpPr>
          <p:spPr bwMode="auto">
            <a:xfrm>
              <a:off x="12273444" y="6414553"/>
              <a:ext cx="289811" cy="15927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1" name="Freeform 646"/>
            <p:cNvSpPr>
              <a:spLocks/>
            </p:cNvSpPr>
            <p:nvPr/>
          </p:nvSpPr>
          <p:spPr bwMode="auto">
            <a:xfrm>
              <a:off x="12142870" y="6545160"/>
              <a:ext cx="347132" cy="14972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2" name="Freeform 647"/>
            <p:cNvSpPr>
              <a:spLocks/>
            </p:cNvSpPr>
            <p:nvPr/>
          </p:nvSpPr>
          <p:spPr bwMode="auto">
            <a:xfrm>
              <a:off x="12021850" y="6656654"/>
              <a:ext cx="531848" cy="51605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3" name="Freeform 648"/>
            <p:cNvSpPr>
              <a:spLocks/>
            </p:cNvSpPr>
            <p:nvPr/>
          </p:nvSpPr>
          <p:spPr bwMode="auto">
            <a:xfrm>
              <a:off x="12330767" y="6685324"/>
              <a:ext cx="251592" cy="235731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4" name="Freeform 649"/>
            <p:cNvSpPr>
              <a:spLocks/>
            </p:cNvSpPr>
            <p:nvPr/>
          </p:nvSpPr>
          <p:spPr bwMode="auto">
            <a:xfrm>
              <a:off x="11470893" y="6414553"/>
              <a:ext cx="617835" cy="53198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5" name="Freeform 650"/>
            <p:cNvSpPr>
              <a:spLocks/>
            </p:cNvSpPr>
            <p:nvPr/>
          </p:nvSpPr>
          <p:spPr bwMode="auto">
            <a:xfrm>
              <a:off x="11983632" y="6621615"/>
              <a:ext cx="207006" cy="14016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6" name="Freeform 651"/>
            <p:cNvSpPr>
              <a:spLocks/>
            </p:cNvSpPr>
            <p:nvPr/>
          </p:nvSpPr>
          <p:spPr bwMode="auto">
            <a:xfrm>
              <a:off x="11808475" y="6395439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7" name="Freeform 652"/>
            <p:cNvSpPr>
              <a:spLocks/>
            </p:cNvSpPr>
            <p:nvPr/>
          </p:nvSpPr>
          <p:spPr bwMode="auto">
            <a:xfrm>
              <a:off x="11967711" y="6481449"/>
              <a:ext cx="35033" cy="35042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8" name="Freeform 653"/>
            <p:cNvSpPr>
              <a:spLocks/>
            </p:cNvSpPr>
            <p:nvPr/>
          </p:nvSpPr>
          <p:spPr bwMode="auto">
            <a:xfrm>
              <a:off x="11853061" y="6264832"/>
              <a:ext cx="187902" cy="16883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59" name="Freeform 654"/>
            <p:cNvSpPr>
              <a:spLocks/>
            </p:cNvSpPr>
            <p:nvPr/>
          </p:nvSpPr>
          <p:spPr bwMode="auto">
            <a:xfrm>
              <a:off x="12079173" y="5984503"/>
              <a:ext cx="140127" cy="2070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0" name="Freeform 655"/>
            <p:cNvSpPr>
              <a:spLocks/>
            </p:cNvSpPr>
            <p:nvPr/>
          </p:nvSpPr>
          <p:spPr bwMode="auto">
            <a:xfrm>
              <a:off x="11977264" y="6172454"/>
              <a:ext cx="417198" cy="484203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1" name="Freeform 656"/>
            <p:cNvSpPr>
              <a:spLocks/>
            </p:cNvSpPr>
            <p:nvPr/>
          </p:nvSpPr>
          <p:spPr bwMode="auto">
            <a:xfrm>
              <a:off x="12712935" y="6322173"/>
              <a:ext cx="831212" cy="49376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2" name="Freeform 657"/>
            <p:cNvSpPr>
              <a:spLocks/>
            </p:cNvSpPr>
            <p:nvPr/>
          </p:nvSpPr>
          <p:spPr bwMode="auto">
            <a:xfrm>
              <a:off x="12451788" y="6506933"/>
              <a:ext cx="280256" cy="114679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3" name="Freeform 658"/>
            <p:cNvSpPr>
              <a:spLocks/>
            </p:cNvSpPr>
            <p:nvPr/>
          </p:nvSpPr>
          <p:spPr bwMode="auto">
            <a:xfrm>
              <a:off x="12760703" y="6086441"/>
              <a:ext cx="439491" cy="32811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4" name="Freeform 659"/>
            <p:cNvSpPr>
              <a:spLocks/>
            </p:cNvSpPr>
            <p:nvPr/>
          </p:nvSpPr>
          <p:spPr bwMode="auto">
            <a:xfrm>
              <a:off x="12658794" y="6067328"/>
              <a:ext cx="270700" cy="17839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5" name="Freeform 660"/>
            <p:cNvSpPr>
              <a:spLocks/>
            </p:cNvSpPr>
            <p:nvPr/>
          </p:nvSpPr>
          <p:spPr bwMode="auto">
            <a:xfrm>
              <a:off x="12658794" y="5955834"/>
              <a:ext cx="334397" cy="16883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6" name="Freeform 661"/>
            <p:cNvSpPr>
              <a:spLocks/>
            </p:cNvSpPr>
            <p:nvPr/>
          </p:nvSpPr>
          <p:spPr bwMode="auto">
            <a:xfrm>
              <a:off x="12760703" y="5853898"/>
              <a:ext cx="222932" cy="14016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7" name="Freeform 662"/>
            <p:cNvSpPr>
              <a:spLocks/>
            </p:cNvSpPr>
            <p:nvPr/>
          </p:nvSpPr>
          <p:spPr bwMode="auto">
            <a:xfrm>
              <a:off x="12591917" y="6143782"/>
              <a:ext cx="149682" cy="73269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8" name="Freeform 663"/>
            <p:cNvSpPr>
              <a:spLocks/>
            </p:cNvSpPr>
            <p:nvPr/>
          </p:nvSpPr>
          <p:spPr bwMode="auto">
            <a:xfrm>
              <a:off x="12359429" y="6162893"/>
              <a:ext cx="445860" cy="39182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69" name="Freeform 664"/>
            <p:cNvSpPr>
              <a:spLocks/>
            </p:cNvSpPr>
            <p:nvPr/>
          </p:nvSpPr>
          <p:spPr bwMode="auto">
            <a:xfrm>
              <a:off x="12630129" y="6573832"/>
              <a:ext cx="429938" cy="280329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0" name="Freeform 665"/>
            <p:cNvSpPr>
              <a:spLocks/>
            </p:cNvSpPr>
            <p:nvPr/>
          </p:nvSpPr>
          <p:spPr bwMode="auto">
            <a:xfrm>
              <a:off x="12929494" y="6564274"/>
              <a:ext cx="156051" cy="18795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1" name="Freeform 666"/>
            <p:cNvSpPr>
              <a:spLocks/>
            </p:cNvSpPr>
            <p:nvPr/>
          </p:nvSpPr>
          <p:spPr bwMode="auto">
            <a:xfrm>
              <a:off x="12993189" y="6666210"/>
              <a:ext cx="92356" cy="9556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2" name="Freeform 667"/>
            <p:cNvSpPr>
              <a:spLocks/>
            </p:cNvSpPr>
            <p:nvPr/>
          </p:nvSpPr>
          <p:spPr bwMode="auto">
            <a:xfrm>
              <a:off x="12712935" y="6815931"/>
              <a:ext cx="299364" cy="17839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3" name="Freeform 668"/>
            <p:cNvSpPr>
              <a:spLocks/>
            </p:cNvSpPr>
            <p:nvPr/>
          </p:nvSpPr>
          <p:spPr bwMode="auto">
            <a:xfrm>
              <a:off x="12423124" y="6771334"/>
              <a:ext cx="168791" cy="14016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4" name="Freeform 669"/>
            <p:cNvSpPr>
              <a:spLocks/>
            </p:cNvSpPr>
            <p:nvPr/>
          </p:nvSpPr>
          <p:spPr bwMode="auto">
            <a:xfrm>
              <a:off x="12544142" y="6704437"/>
              <a:ext cx="207006" cy="25165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5" name="Freeform 670"/>
            <p:cNvSpPr>
              <a:spLocks/>
            </p:cNvSpPr>
            <p:nvPr/>
          </p:nvSpPr>
          <p:spPr bwMode="auto">
            <a:xfrm>
              <a:off x="12432679" y="6554719"/>
              <a:ext cx="328029" cy="17839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6" name="Freeform 671"/>
            <p:cNvSpPr>
              <a:spLocks/>
            </p:cNvSpPr>
            <p:nvPr/>
          </p:nvSpPr>
          <p:spPr bwMode="auto">
            <a:xfrm>
              <a:off x="12620574" y="6956097"/>
              <a:ext cx="289811" cy="299442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7" name="Freeform 672"/>
            <p:cNvSpPr>
              <a:spLocks/>
            </p:cNvSpPr>
            <p:nvPr/>
          </p:nvSpPr>
          <p:spPr bwMode="auto">
            <a:xfrm>
              <a:off x="12881724" y="6940166"/>
              <a:ext cx="140127" cy="9238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8" name="Freeform 673"/>
            <p:cNvSpPr>
              <a:spLocks/>
            </p:cNvSpPr>
            <p:nvPr/>
          </p:nvSpPr>
          <p:spPr bwMode="auto">
            <a:xfrm>
              <a:off x="12582361" y="6911499"/>
              <a:ext cx="82803" cy="16883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79" name="Freeform 674"/>
            <p:cNvSpPr>
              <a:spLocks/>
            </p:cNvSpPr>
            <p:nvPr/>
          </p:nvSpPr>
          <p:spPr bwMode="auto">
            <a:xfrm>
              <a:off x="12630129" y="6930613"/>
              <a:ext cx="121018" cy="82827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0" name="Freeform 675"/>
            <p:cNvSpPr>
              <a:spLocks/>
            </p:cNvSpPr>
            <p:nvPr/>
          </p:nvSpPr>
          <p:spPr bwMode="auto">
            <a:xfrm>
              <a:off x="13655610" y="6984764"/>
              <a:ext cx="178346" cy="14972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1" name="Freeform 676"/>
            <p:cNvSpPr>
              <a:spLocks/>
            </p:cNvSpPr>
            <p:nvPr/>
          </p:nvSpPr>
          <p:spPr bwMode="auto">
            <a:xfrm>
              <a:off x="13722489" y="7061218"/>
              <a:ext cx="923568" cy="7836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2" name="Freeform 677"/>
            <p:cNvSpPr>
              <a:spLocks/>
            </p:cNvSpPr>
            <p:nvPr/>
          </p:nvSpPr>
          <p:spPr bwMode="auto">
            <a:xfrm>
              <a:off x="13741597" y="7070776"/>
              <a:ext cx="73250" cy="54156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3" name="Freeform 678"/>
            <p:cNvSpPr>
              <a:spLocks/>
            </p:cNvSpPr>
            <p:nvPr/>
          </p:nvSpPr>
          <p:spPr bwMode="auto">
            <a:xfrm>
              <a:off x="13525034" y="6844600"/>
              <a:ext cx="328029" cy="16883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4" name="Freeform 679"/>
            <p:cNvSpPr>
              <a:spLocks/>
            </p:cNvSpPr>
            <p:nvPr/>
          </p:nvSpPr>
          <p:spPr bwMode="auto">
            <a:xfrm>
              <a:off x="13751153" y="6956097"/>
              <a:ext cx="251592" cy="197506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5" name="Freeform 680"/>
            <p:cNvSpPr>
              <a:spLocks/>
            </p:cNvSpPr>
            <p:nvPr/>
          </p:nvSpPr>
          <p:spPr bwMode="auto">
            <a:xfrm>
              <a:off x="13833954" y="7574093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6" name="Freeform 681"/>
            <p:cNvSpPr>
              <a:spLocks/>
            </p:cNvSpPr>
            <p:nvPr/>
          </p:nvSpPr>
          <p:spPr bwMode="auto">
            <a:xfrm>
              <a:off x="13311662" y="7220495"/>
              <a:ext cx="324842" cy="25165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7" name="Freeform 682"/>
            <p:cNvSpPr>
              <a:spLocks/>
            </p:cNvSpPr>
            <p:nvPr/>
          </p:nvSpPr>
          <p:spPr bwMode="auto">
            <a:xfrm>
              <a:off x="13461341" y="7201383"/>
              <a:ext cx="464969" cy="439605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8" name="Freeform 683"/>
            <p:cNvSpPr>
              <a:spLocks/>
            </p:cNvSpPr>
            <p:nvPr/>
          </p:nvSpPr>
          <p:spPr bwMode="auto">
            <a:xfrm>
              <a:off x="12872168" y="6946541"/>
              <a:ext cx="885351" cy="337667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89" name="Freeform 684"/>
            <p:cNvSpPr>
              <a:spLocks/>
            </p:cNvSpPr>
            <p:nvPr/>
          </p:nvSpPr>
          <p:spPr bwMode="auto">
            <a:xfrm>
              <a:off x="13273442" y="7481712"/>
              <a:ext cx="980892" cy="786831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0" name="Freeform 685"/>
            <p:cNvSpPr>
              <a:spLocks/>
            </p:cNvSpPr>
            <p:nvPr/>
          </p:nvSpPr>
          <p:spPr bwMode="auto">
            <a:xfrm>
              <a:off x="13292551" y="7424369"/>
              <a:ext cx="194268" cy="2070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1" name="Freeform 686"/>
            <p:cNvSpPr>
              <a:spLocks/>
            </p:cNvSpPr>
            <p:nvPr/>
          </p:nvSpPr>
          <p:spPr bwMode="auto">
            <a:xfrm>
              <a:off x="13302106" y="7351105"/>
              <a:ext cx="73250" cy="82827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2" name="Freeform 687"/>
            <p:cNvSpPr>
              <a:spLocks/>
            </p:cNvSpPr>
            <p:nvPr/>
          </p:nvSpPr>
          <p:spPr bwMode="auto">
            <a:xfrm>
              <a:off x="13292551" y="7462599"/>
              <a:ext cx="28664" cy="66896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3" name="Freeform 688"/>
            <p:cNvSpPr>
              <a:spLocks/>
            </p:cNvSpPr>
            <p:nvPr/>
          </p:nvSpPr>
          <p:spPr bwMode="auto">
            <a:xfrm>
              <a:off x="13254336" y="7424369"/>
              <a:ext cx="76432" cy="24528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4" name="Freeform 689"/>
            <p:cNvSpPr>
              <a:spLocks/>
            </p:cNvSpPr>
            <p:nvPr/>
          </p:nvSpPr>
          <p:spPr bwMode="auto">
            <a:xfrm>
              <a:off x="14028220" y="7790708"/>
              <a:ext cx="47770" cy="73269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5" name="Freeform 690"/>
            <p:cNvSpPr>
              <a:spLocks/>
            </p:cNvSpPr>
            <p:nvPr/>
          </p:nvSpPr>
          <p:spPr bwMode="auto">
            <a:xfrm>
              <a:off x="13646057" y="8137935"/>
              <a:ext cx="496815" cy="315371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6" name="Freeform 691"/>
            <p:cNvSpPr>
              <a:spLocks/>
            </p:cNvSpPr>
            <p:nvPr/>
          </p:nvSpPr>
          <p:spPr bwMode="auto">
            <a:xfrm>
              <a:off x="14085545" y="7790708"/>
              <a:ext cx="382165" cy="45871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7" name="Freeform 692"/>
            <p:cNvSpPr>
              <a:spLocks/>
            </p:cNvSpPr>
            <p:nvPr/>
          </p:nvSpPr>
          <p:spPr bwMode="auto">
            <a:xfrm>
              <a:off x="14897646" y="6892386"/>
              <a:ext cx="512741" cy="222990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8" name="Freeform 693"/>
            <p:cNvSpPr>
              <a:spLocks/>
            </p:cNvSpPr>
            <p:nvPr/>
          </p:nvSpPr>
          <p:spPr bwMode="auto">
            <a:xfrm>
              <a:off x="14273445" y="6752222"/>
              <a:ext cx="831212" cy="487388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399" name="Freeform 694"/>
            <p:cNvSpPr>
              <a:spLocks/>
            </p:cNvSpPr>
            <p:nvPr/>
          </p:nvSpPr>
          <p:spPr bwMode="auto">
            <a:xfrm>
              <a:off x="14525037" y="7293764"/>
              <a:ext cx="0" cy="955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0" name="Freeform 695"/>
            <p:cNvSpPr>
              <a:spLocks/>
            </p:cNvSpPr>
            <p:nvPr/>
          </p:nvSpPr>
          <p:spPr bwMode="auto">
            <a:xfrm>
              <a:off x="14095099" y="6921055"/>
              <a:ext cx="681527" cy="401378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1" name="Freeform 696"/>
            <p:cNvSpPr>
              <a:spLocks/>
            </p:cNvSpPr>
            <p:nvPr/>
          </p:nvSpPr>
          <p:spPr bwMode="auto">
            <a:xfrm>
              <a:off x="14814846" y="7013435"/>
              <a:ext cx="372610" cy="25165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2" name="Freeform 697"/>
            <p:cNvSpPr>
              <a:spLocks/>
            </p:cNvSpPr>
            <p:nvPr/>
          </p:nvSpPr>
          <p:spPr bwMode="auto">
            <a:xfrm>
              <a:off x="14515484" y="7230053"/>
              <a:ext cx="773889" cy="691265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3" name="Freeform 698"/>
            <p:cNvSpPr>
              <a:spLocks/>
            </p:cNvSpPr>
            <p:nvPr/>
          </p:nvSpPr>
          <p:spPr bwMode="auto">
            <a:xfrm>
              <a:off x="14477266" y="7144043"/>
              <a:ext cx="700638" cy="49694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4" name="Freeform 699"/>
            <p:cNvSpPr>
              <a:spLocks/>
            </p:cNvSpPr>
            <p:nvPr/>
          </p:nvSpPr>
          <p:spPr bwMode="auto">
            <a:xfrm>
              <a:off x="14413572" y="6742664"/>
              <a:ext cx="25477" cy="38227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5" name="Freeform 700"/>
            <p:cNvSpPr>
              <a:spLocks noEditPoints="1"/>
            </p:cNvSpPr>
            <p:nvPr/>
          </p:nvSpPr>
          <p:spPr bwMode="auto">
            <a:xfrm>
              <a:off x="13824398" y="6153340"/>
              <a:ext cx="1894907" cy="9078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6" name="Freeform 701"/>
            <p:cNvSpPr>
              <a:spLocks/>
            </p:cNvSpPr>
            <p:nvPr/>
          </p:nvSpPr>
          <p:spPr bwMode="auto">
            <a:xfrm>
              <a:off x="14849878" y="7284206"/>
              <a:ext cx="1308918" cy="1395268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7" name="Freeform 702"/>
            <p:cNvSpPr>
              <a:spLocks/>
            </p:cNvSpPr>
            <p:nvPr/>
          </p:nvSpPr>
          <p:spPr bwMode="auto">
            <a:xfrm>
              <a:off x="15926311" y="7669658"/>
              <a:ext cx="382165" cy="91743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8" name="Freeform 703"/>
            <p:cNvSpPr>
              <a:spLocks/>
            </p:cNvSpPr>
            <p:nvPr/>
          </p:nvSpPr>
          <p:spPr bwMode="auto">
            <a:xfrm>
              <a:off x="15747967" y="7781150"/>
              <a:ext cx="213379" cy="261215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09" name="Freeform 704"/>
            <p:cNvSpPr>
              <a:spLocks/>
            </p:cNvSpPr>
            <p:nvPr/>
          </p:nvSpPr>
          <p:spPr bwMode="auto">
            <a:xfrm>
              <a:off x="16149241" y="8071036"/>
              <a:ext cx="391721" cy="71993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0" name="Freeform 705"/>
            <p:cNvSpPr>
              <a:spLocks/>
            </p:cNvSpPr>
            <p:nvPr/>
          </p:nvSpPr>
          <p:spPr bwMode="auto">
            <a:xfrm>
              <a:off x="16362618" y="7921315"/>
              <a:ext cx="356688" cy="72949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1" name="Freeform 706"/>
            <p:cNvSpPr>
              <a:spLocks/>
            </p:cNvSpPr>
            <p:nvPr/>
          </p:nvSpPr>
          <p:spPr bwMode="auto">
            <a:xfrm>
              <a:off x="16279815" y="7978656"/>
              <a:ext cx="343950" cy="42049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2" name="Freeform 707"/>
            <p:cNvSpPr>
              <a:spLocks/>
            </p:cNvSpPr>
            <p:nvPr/>
          </p:nvSpPr>
          <p:spPr bwMode="auto">
            <a:xfrm>
              <a:off x="17754337" y="9119079"/>
              <a:ext cx="420383" cy="35678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3" name="Freeform 708"/>
            <p:cNvSpPr>
              <a:spLocks/>
            </p:cNvSpPr>
            <p:nvPr/>
          </p:nvSpPr>
          <p:spPr bwMode="auto">
            <a:xfrm>
              <a:off x="18165166" y="9176423"/>
              <a:ext cx="477708" cy="38226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4" name="Freeform 709"/>
            <p:cNvSpPr>
              <a:spLocks/>
            </p:cNvSpPr>
            <p:nvPr/>
          </p:nvSpPr>
          <p:spPr bwMode="auto">
            <a:xfrm>
              <a:off x="16681089" y="8829198"/>
              <a:ext cx="477708" cy="42049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5" name="Freeform 710"/>
            <p:cNvSpPr>
              <a:spLocks/>
            </p:cNvSpPr>
            <p:nvPr/>
          </p:nvSpPr>
          <p:spPr bwMode="auto">
            <a:xfrm>
              <a:off x="16709750" y="8717701"/>
              <a:ext cx="458600" cy="299442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6" name="Freeform 711"/>
            <p:cNvSpPr>
              <a:spLocks/>
            </p:cNvSpPr>
            <p:nvPr/>
          </p:nvSpPr>
          <p:spPr bwMode="auto">
            <a:xfrm>
              <a:off x="15776631" y="7679214"/>
              <a:ext cx="159235" cy="9238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7" name="Freeform 712"/>
            <p:cNvSpPr>
              <a:spLocks/>
            </p:cNvSpPr>
            <p:nvPr/>
          </p:nvSpPr>
          <p:spPr bwMode="auto">
            <a:xfrm>
              <a:off x="15410388" y="7574093"/>
              <a:ext cx="347132" cy="2166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8" name="Freeform 713"/>
            <p:cNvSpPr>
              <a:spLocks/>
            </p:cNvSpPr>
            <p:nvPr/>
          </p:nvSpPr>
          <p:spPr bwMode="auto">
            <a:xfrm>
              <a:off x="16372171" y="8360921"/>
              <a:ext cx="261145" cy="2166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19" name="Freeform 714"/>
            <p:cNvSpPr>
              <a:spLocks/>
            </p:cNvSpPr>
            <p:nvPr/>
          </p:nvSpPr>
          <p:spPr bwMode="auto">
            <a:xfrm>
              <a:off x="16270259" y="8743185"/>
              <a:ext cx="207006" cy="24528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0" name="Freeform 715"/>
            <p:cNvSpPr>
              <a:spLocks/>
            </p:cNvSpPr>
            <p:nvPr/>
          </p:nvSpPr>
          <p:spPr bwMode="auto">
            <a:xfrm>
              <a:off x="15104655" y="6264832"/>
              <a:ext cx="2799367" cy="182531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1" name="Freeform 716"/>
            <p:cNvSpPr>
              <a:spLocks/>
            </p:cNvSpPr>
            <p:nvPr/>
          </p:nvSpPr>
          <p:spPr bwMode="auto">
            <a:xfrm>
              <a:off x="15747967" y="6357215"/>
              <a:ext cx="1464969" cy="63710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2" name="Freeform 717"/>
            <p:cNvSpPr>
              <a:spLocks/>
            </p:cNvSpPr>
            <p:nvPr/>
          </p:nvSpPr>
          <p:spPr bwMode="auto">
            <a:xfrm>
              <a:off x="12219302" y="5133964"/>
              <a:ext cx="585987" cy="100982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3" name="Freeform 718"/>
            <p:cNvSpPr>
              <a:spLocks/>
            </p:cNvSpPr>
            <p:nvPr/>
          </p:nvSpPr>
          <p:spPr bwMode="auto">
            <a:xfrm>
              <a:off x="12649240" y="5057512"/>
              <a:ext cx="503186" cy="786831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4" name="Freeform 719"/>
            <p:cNvSpPr>
              <a:spLocks/>
            </p:cNvSpPr>
            <p:nvPr/>
          </p:nvSpPr>
          <p:spPr bwMode="auto">
            <a:xfrm>
              <a:off x="11929493" y="4965129"/>
              <a:ext cx="1194269" cy="100026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5" name="Freeform 720"/>
            <p:cNvSpPr>
              <a:spLocks noEditPoints="1"/>
            </p:cNvSpPr>
            <p:nvPr/>
          </p:nvSpPr>
          <p:spPr bwMode="auto">
            <a:xfrm>
              <a:off x="12945416" y="4366247"/>
              <a:ext cx="7563702" cy="263763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6" name="Freeform 721"/>
            <p:cNvSpPr>
              <a:spLocks/>
            </p:cNvSpPr>
            <p:nvPr/>
          </p:nvSpPr>
          <p:spPr bwMode="auto">
            <a:xfrm>
              <a:off x="18193828" y="6226607"/>
              <a:ext cx="140127" cy="299442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7" name="Freeform 722"/>
            <p:cNvSpPr>
              <a:spLocks/>
            </p:cNvSpPr>
            <p:nvPr/>
          </p:nvSpPr>
          <p:spPr bwMode="auto">
            <a:xfrm>
              <a:off x="18222490" y="6516489"/>
              <a:ext cx="140127" cy="216615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8" name="Freeform 723"/>
            <p:cNvSpPr>
              <a:spLocks/>
            </p:cNvSpPr>
            <p:nvPr/>
          </p:nvSpPr>
          <p:spPr bwMode="auto">
            <a:xfrm>
              <a:off x="17483637" y="7153601"/>
              <a:ext cx="197453" cy="235731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29" name="Freeform 724"/>
            <p:cNvSpPr>
              <a:spLocks/>
            </p:cNvSpPr>
            <p:nvPr/>
          </p:nvSpPr>
          <p:spPr bwMode="auto">
            <a:xfrm>
              <a:off x="17400836" y="6901941"/>
              <a:ext cx="299364" cy="289887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0" name="Freeform 725"/>
            <p:cNvSpPr>
              <a:spLocks/>
            </p:cNvSpPr>
            <p:nvPr/>
          </p:nvSpPr>
          <p:spPr bwMode="auto">
            <a:xfrm>
              <a:off x="11209749" y="6162893"/>
              <a:ext cx="222932" cy="232543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1" name="Freeform 726"/>
            <p:cNvSpPr>
              <a:spLocks/>
            </p:cNvSpPr>
            <p:nvPr/>
          </p:nvSpPr>
          <p:spPr bwMode="auto">
            <a:xfrm>
              <a:off x="11321211" y="6153340"/>
              <a:ext cx="149682" cy="9238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2" name="Freeform 727"/>
            <p:cNvSpPr>
              <a:spLocks/>
            </p:cNvSpPr>
            <p:nvPr/>
          </p:nvSpPr>
          <p:spPr bwMode="auto">
            <a:xfrm>
              <a:off x="11267072" y="6854158"/>
              <a:ext cx="585987" cy="430050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3" name="Freeform 728"/>
            <p:cNvSpPr>
              <a:spLocks/>
            </p:cNvSpPr>
            <p:nvPr/>
          </p:nvSpPr>
          <p:spPr bwMode="auto">
            <a:xfrm>
              <a:off x="11267072" y="6946541"/>
              <a:ext cx="149682" cy="28351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4" name="Freeform 729"/>
            <p:cNvSpPr>
              <a:spLocks/>
            </p:cNvSpPr>
            <p:nvPr/>
          </p:nvSpPr>
          <p:spPr bwMode="auto">
            <a:xfrm>
              <a:off x="13069621" y="9510902"/>
              <a:ext cx="493633" cy="825058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5" name="Freeform 730"/>
            <p:cNvSpPr>
              <a:spLocks/>
            </p:cNvSpPr>
            <p:nvPr/>
          </p:nvSpPr>
          <p:spPr bwMode="auto">
            <a:xfrm>
              <a:off x="13181086" y="9485418"/>
              <a:ext cx="149682" cy="35359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6" name="Freeform 731"/>
            <p:cNvSpPr>
              <a:spLocks/>
            </p:cNvSpPr>
            <p:nvPr/>
          </p:nvSpPr>
          <p:spPr bwMode="auto">
            <a:xfrm>
              <a:off x="12674715" y="9418522"/>
              <a:ext cx="560509" cy="468277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7" name="Freeform 732"/>
            <p:cNvSpPr>
              <a:spLocks/>
            </p:cNvSpPr>
            <p:nvPr/>
          </p:nvSpPr>
          <p:spPr bwMode="auto">
            <a:xfrm>
              <a:off x="12247966" y="9839014"/>
              <a:ext cx="595542" cy="589329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8" name="Freeform 733"/>
            <p:cNvSpPr>
              <a:spLocks/>
            </p:cNvSpPr>
            <p:nvPr/>
          </p:nvSpPr>
          <p:spPr bwMode="auto">
            <a:xfrm>
              <a:off x="12263888" y="8781415"/>
              <a:ext cx="850321" cy="88876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39" name="Freeform 734"/>
            <p:cNvSpPr>
              <a:spLocks/>
            </p:cNvSpPr>
            <p:nvPr/>
          </p:nvSpPr>
          <p:spPr bwMode="auto">
            <a:xfrm>
              <a:off x="12254333" y="9307030"/>
              <a:ext cx="525479" cy="589329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0" name="Freeform 735"/>
            <p:cNvSpPr>
              <a:spLocks/>
            </p:cNvSpPr>
            <p:nvPr/>
          </p:nvSpPr>
          <p:spPr bwMode="auto">
            <a:xfrm>
              <a:off x="12591915" y="9867685"/>
              <a:ext cx="429938" cy="449163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1" name="Freeform 736"/>
            <p:cNvSpPr>
              <a:spLocks/>
            </p:cNvSpPr>
            <p:nvPr/>
          </p:nvSpPr>
          <p:spPr bwMode="auto">
            <a:xfrm>
              <a:off x="12824398" y="9775302"/>
              <a:ext cx="366243" cy="324926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2" name="Freeform 737"/>
            <p:cNvSpPr>
              <a:spLocks/>
            </p:cNvSpPr>
            <p:nvPr/>
          </p:nvSpPr>
          <p:spPr bwMode="auto">
            <a:xfrm>
              <a:off x="13069621" y="10259505"/>
              <a:ext cx="92356" cy="10512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3" name="Freeform 738"/>
            <p:cNvSpPr>
              <a:spLocks noEditPoints="1"/>
            </p:cNvSpPr>
            <p:nvPr/>
          </p:nvSpPr>
          <p:spPr bwMode="auto">
            <a:xfrm>
              <a:off x="12442232" y="10090673"/>
              <a:ext cx="738853" cy="646665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4" name="Freeform 739"/>
            <p:cNvSpPr>
              <a:spLocks/>
            </p:cNvSpPr>
            <p:nvPr/>
          </p:nvSpPr>
          <p:spPr bwMode="auto">
            <a:xfrm>
              <a:off x="12919938" y="10399671"/>
              <a:ext cx="121018" cy="12423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5" name="Freeform 740"/>
            <p:cNvSpPr>
              <a:spLocks/>
            </p:cNvSpPr>
            <p:nvPr/>
          </p:nvSpPr>
          <p:spPr bwMode="auto">
            <a:xfrm>
              <a:off x="12263888" y="9240129"/>
              <a:ext cx="47770" cy="76452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6" name="Freeform 741"/>
            <p:cNvSpPr>
              <a:spLocks/>
            </p:cNvSpPr>
            <p:nvPr/>
          </p:nvSpPr>
          <p:spPr bwMode="auto">
            <a:xfrm>
              <a:off x="12219300" y="8857867"/>
              <a:ext cx="324842" cy="42049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7" name="Freeform 742"/>
            <p:cNvSpPr>
              <a:spLocks/>
            </p:cNvSpPr>
            <p:nvPr/>
          </p:nvSpPr>
          <p:spPr bwMode="auto">
            <a:xfrm>
              <a:off x="12359429" y="8520197"/>
              <a:ext cx="595542" cy="42049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8" name="Freeform 743"/>
            <p:cNvSpPr>
              <a:spLocks/>
            </p:cNvSpPr>
            <p:nvPr/>
          </p:nvSpPr>
          <p:spPr bwMode="auto">
            <a:xfrm>
              <a:off x="11697008" y="7921315"/>
              <a:ext cx="1092359" cy="76771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49" name="Freeform 744"/>
            <p:cNvSpPr>
              <a:spLocks/>
            </p:cNvSpPr>
            <p:nvPr/>
          </p:nvSpPr>
          <p:spPr bwMode="auto">
            <a:xfrm>
              <a:off x="12684268" y="7940429"/>
              <a:ext cx="767517" cy="946107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0" name="Freeform 745"/>
            <p:cNvSpPr>
              <a:spLocks/>
            </p:cNvSpPr>
            <p:nvPr/>
          </p:nvSpPr>
          <p:spPr bwMode="auto">
            <a:xfrm>
              <a:off x="13356248" y="8182530"/>
              <a:ext cx="299364" cy="27077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1" name="Freeform 746"/>
            <p:cNvSpPr>
              <a:spLocks/>
            </p:cNvSpPr>
            <p:nvPr/>
          </p:nvSpPr>
          <p:spPr bwMode="auto">
            <a:xfrm>
              <a:off x="13200194" y="8313140"/>
              <a:ext cx="691083" cy="5733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2" name="Freeform 747"/>
            <p:cNvSpPr>
              <a:spLocks/>
            </p:cNvSpPr>
            <p:nvPr/>
          </p:nvSpPr>
          <p:spPr bwMode="auto">
            <a:xfrm>
              <a:off x="13235227" y="8481973"/>
              <a:ext cx="812103" cy="77727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3" name="Freeform 748"/>
            <p:cNvSpPr>
              <a:spLocks/>
            </p:cNvSpPr>
            <p:nvPr/>
          </p:nvSpPr>
          <p:spPr bwMode="auto">
            <a:xfrm>
              <a:off x="13601471" y="8437375"/>
              <a:ext cx="82803" cy="10193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4" name="Freeform 749"/>
            <p:cNvSpPr>
              <a:spLocks/>
            </p:cNvSpPr>
            <p:nvPr/>
          </p:nvSpPr>
          <p:spPr bwMode="auto">
            <a:xfrm>
              <a:off x="13040961" y="8848311"/>
              <a:ext cx="242036" cy="261215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5" name="Freeform 750"/>
            <p:cNvSpPr>
              <a:spLocks/>
            </p:cNvSpPr>
            <p:nvPr/>
          </p:nvSpPr>
          <p:spPr bwMode="auto">
            <a:xfrm>
              <a:off x="13012297" y="9147751"/>
              <a:ext cx="92356" cy="9238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6" name="Freeform 751"/>
            <p:cNvSpPr>
              <a:spLocks/>
            </p:cNvSpPr>
            <p:nvPr/>
          </p:nvSpPr>
          <p:spPr bwMode="auto">
            <a:xfrm>
              <a:off x="13012297" y="9090413"/>
              <a:ext cx="101909" cy="86010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7" name="Freeform 752"/>
            <p:cNvSpPr>
              <a:spLocks/>
            </p:cNvSpPr>
            <p:nvPr/>
          </p:nvSpPr>
          <p:spPr bwMode="auto">
            <a:xfrm>
              <a:off x="13031406" y="9061741"/>
              <a:ext cx="503186" cy="54472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8" name="Freeform 753"/>
            <p:cNvSpPr>
              <a:spLocks/>
            </p:cNvSpPr>
            <p:nvPr/>
          </p:nvSpPr>
          <p:spPr bwMode="auto">
            <a:xfrm>
              <a:off x="12117393" y="8931134"/>
              <a:ext cx="251592" cy="28988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59" name="Freeform 754"/>
            <p:cNvSpPr>
              <a:spLocks/>
            </p:cNvSpPr>
            <p:nvPr/>
          </p:nvSpPr>
          <p:spPr bwMode="auto">
            <a:xfrm>
              <a:off x="12133315" y="8931134"/>
              <a:ext cx="105096" cy="66896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0" name="Freeform 755"/>
            <p:cNvSpPr>
              <a:spLocks/>
            </p:cNvSpPr>
            <p:nvPr/>
          </p:nvSpPr>
          <p:spPr bwMode="auto">
            <a:xfrm>
              <a:off x="12098282" y="8427819"/>
              <a:ext cx="343950" cy="531986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1" name="Freeform 756"/>
            <p:cNvSpPr>
              <a:spLocks/>
            </p:cNvSpPr>
            <p:nvPr/>
          </p:nvSpPr>
          <p:spPr bwMode="auto">
            <a:xfrm>
              <a:off x="11732043" y="8453303"/>
              <a:ext cx="140127" cy="289887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2" name="Freeform 757"/>
            <p:cNvSpPr>
              <a:spLocks/>
            </p:cNvSpPr>
            <p:nvPr/>
          </p:nvSpPr>
          <p:spPr bwMode="auto">
            <a:xfrm>
              <a:off x="11827584" y="8380032"/>
              <a:ext cx="550956" cy="47783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3" name="Freeform 758"/>
            <p:cNvSpPr>
              <a:spLocks/>
            </p:cNvSpPr>
            <p:nvPr/>
          </p:nvSpPr>
          <p:spPr bwMode="auto">
            <a:xfrm>
              <a:off x="11432679" y="8322691"/>
              <a:ext cx="394905" cy="280329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4" name="Freeform 759"/>
            <p:cNvSpPr>
              <a:spLocks/>
            </p:cNvSpPr>
            <p:nvPr/>
          </p:nvSpPr>
          <p:spPr bwMode="auto">
            <a:xfrm>
              <a:off x="11697010" y="8529753"/>
              <a:ext cx="92356" cy="222990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5" name="Freeform 760"/>
            <p:cNvSpPr>
              <a:spLocks/>
            </p:cNvSpPr>
            <p:nvPr/>
          </p:nvSpPr>
          <p:spPr bwMode="auto">
            <a:xfrm>
              <a:off x="11295734" y="8539311"/>
              <a:ext cx="296178" cy="28988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6" name="Freeform 761"/>
            <p:cNvSpPr>
              <a:spLocks/>
            </p:cNvSpPr>
            <p:nvPr/>
          </p:nvSpPr>
          <p:spPr bwMode="auto">
            <a:xfrm>
              <a:off x="11547328" y="8529753"/>
              <a:ext cx="213379" cy="280329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7" name="Freeform 762"/>
            <p:cNvSpPr>
              <a:spLocks/>
            </p:cNvSpPr>
            <p:nvPr/>
          </p:nvSpPr>
          <p:spPr bwMode="auto">
            <a:xfrm>
              <a:off x="11079175" y="8558422"/>
              <a:ext cx="140127" cy="16883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8" name="Freeform 763"/>
            <p:cNvSpPr>
              <a:spLocks/>
            </p:cNvSpPr>
            <p:nvPr/>
          </p:nvSpPr>
          <p:spPr bwMode="auto">
            <a:xfrm>
              <a:off x="11161976" y="8631691"/>
              <a:ext cx="207006" cy="197506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69" name="Freeform 764"/>
            <p:cNvSpPr>
              <a:spLocks/>
            </p:cNvSpPr>
            <p:nvPr/>
          </p:nvSpPr>
          <p:spPr bwMode="auto">
            <a:xfrm>
              <a:off x="11015478" y="8443745"/>
              <a:ext cx="324842" cy="273958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0" name="Freeform 765"/>
            <p:cNvSpPr>
              <a:spLocks/>
            </p:cNvSpPr>
            <p:nvPr/>
          </p:nvSpPr>
          <p:spPr bwMode="auto">
            <a:xfrm>
              <a:off x="10929493" y="8453303"/>
              <a:ext cx="149682" cy="6689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1" name="Freeform 766"/>
            <p:cNvSpPr>
              <a:spLocks/>
            </p:cNvSpPr>
            <p:nvPr/>
          </p:nvSpPr>
          <p:spPr bwMode="auto">
            <a:xfrm>
              <a:off x="10919937" y="8389590"/>
              <a:ext cx="140127" cy="38227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2" name="Freeform 767"/>
            <p:cNvSpPr>
              <a:spLocks/>
            </p:cNvSpPr>
            <p:nvPr/>
          </p:nvSpPr>
          <p:spPr bwMode="auto">
            <a:xfrm>
              <a:off x="10900829" y="7733369"/>
              <a:ext cx="560509" cy="637107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3" name="Freeform 768"/>
            <p:cNvSpPr>
              <a:spLocks/>
            </p:cNvSpPr>
            <p:nvPr/>
          </p:nvSpPr>
          <p:spPr bwMode="auto">
            <a:xfrm>
              <a:off x="10900829" y="8258982"/>
              <a:ext cx="270700" cy="21343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4" name="Freeform 769"/>
            <p:cNvSpPr>
              <a:spLocks/>
            </p:cNvSpPr>
            <p:nvPr/>
          </p:nvSpPr>
          <p:spPr bwMode="auto">
            <a:xfrm>
              <a:off x="11136499" y="7838490"/>
              <a:ext cx="783439" cy="72949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5" name="Freeform 770"/>
            <p:cNvSpPr>
              <a:spLocks/>
            </p:cNvSpPr>
            <p:nvPr/>
          </p:nvSpPr>
          <p:spPr bwMode="auto">
            <a:xfrm>
              <a:off x="12814845" y="7500821"/>
              <a:ext cx="515923" cy="503317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6" name="Freeform 771"/>
            <p:cNvSpPr>
              <a:spLocks/>
            </p:cNvSpPr>
            <p:nvPr/>
          </p:nvSpPr>
          <p:spPr bwMode="auto">
            <a:xfrm>
              <a:off x="12050511" y="7210939"/>
              <a:ext cx="187902" cy="36315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7" name="Freeform 772"/>
            <p:cNvSpPr>
              <a:spLocks/>
            </p:cNvSpPr>
            <p:nvPr/>
          </p:nvSpPr>
          <p:spPr bwMode="auto">
            <a:xfrm>
              <a:off x="12133317" y="7424369"/>
              <a:ext cx="710194" cy="684895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8" name="Freeform 773"/>
            <p:cNvSpPr>
              <a:spLocks/>
            </p:cNvSpPr>
            <p:nvPr/>
          </p:nvSpPr>
          <p:spPr bwMode="auto">
            <a:xfrm>
              <a:off x="10910384" y="7714256"/>
              <a:ext cx="391721" cy="31855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79" name="Freeform 774"/>
            <p:cNvSpPr>
              <a:spLocks/>
            </p:cNvSpPr>
            <p:nvPr/>
          </p:nvSpPr>
          <p:spPr bwMode="auto">
            <a:xfrm>
              <a:off x="11098281" y="7265092"/>
              <a:ext cx="560509" cy="449163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0" name="Freeform 775"/>
            <p:cNvSpPr>
              <a:spLocks/>
            </p:cNvSpPr>
            <p:nvPr/>
          </p:nvSpPr>
          <p:spPr bwMode="auto">
            <a:xfrm>
              <a:off x="11295736" y="7220495"/>
              <a:ext cx="968154" cy="9238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1" name="Freeform 776"/>
            <p:cNvSpPr>
              <a:spLocks/>
            </p:cNvSpPr>
            <p:nvPr/>
          </p:nvSpPr>
          <p:spPr bwMode="auto">
            <a:xfrm>
              <a:off x="8295732" y="3719582"/>
              <a:ext cx="2850322" cy="212476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2" name="Freeform 777"/>
            <p:cNvSpPr>
              <a:spLocks/>
            </p:cNvSpPr>
            <p:nvPr/>
          </p:nvSpPr>
          <p:spPr bwMode="auto">
            <a:xfrm>
              <a:off x="9136497" y="5038398"/>
              <a:ext cx="149682" cy="10512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3" name="Freeform 778"/>
            <p:cNvSpPr>
              <a:spLocks/>
            </p:cNvSpPr>
            <p:nvPr/>
          </p:nvSpPr>
          <p:spPr bwMode="auto">
            <a:xfrm>
              <a:off x="9184270" y="4965129"/>
              <a:ext cx="38217" cy="1911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4" name="Freeform 779"/>
            <p:cNvSpPr>
              <a:spLocks/>
            </p:cNvSpPr>
            <p:nvPr/>
          </p:nvSpPr>
          <p:spPr bwMode="auto">
            <a:xfrm>
              <a:off x="9212932" y="3859745"/>
              <a:ext cx="101909" cy="57338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5" name="Freeform 780"/>
            <p:cNvSpPr>
              <a:spLocks/>
            </p:cNvSpPr>
            <p:nvPr/>
          </p:nvSpPr>
          <p:spPr bwMode="auto">
            <a:xfrm>
              <a:off x="9528218" y="3776918"/>
              <a:ext cx="76432" cy="4459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10735225" y="3897972"/>
              <a:ext cx="54142" cy="38227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10808475" y="3936197"/>
              <a:ext cx="47770" cy="955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10808475" y="4468183"/>
              <a:ext cx="38217" cy="6689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10827583" y="4589232"/>
              <a:ext cx="63695" cy="38227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10566434" y="4796294"/>
              <a:ext cx="159235" cy="9238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10537774" y="4777183"/>
              <a:ext cx="82803" cy="28672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10407201" y="4974685"/>
              <a:ext cx="121018" cy="6371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9305288" y="5067067"/>
              <a:ext cx="38217" cy="57338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9222485" y="4946016"/>
              <a:ext cx="35033" cy="38227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5" name="Freeform 791"/>
            <p:cNvSpPr>
              <a:spLocks/>
            </p:cNvSpPr>
            <p:nvPr/>
          </p:nvSpPr>
          <p:spPr bwMode="auto">
            <a:xfrm>
              <a:off x="10865798" y="4347133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6" name="Freeform 792"/>
            <p:cNvSpPr>
              <a:spLocks/>
            </p:cNvSpPr>
            <p:nvPr/>
          </p:nvSpPr>
          <p:spPr bwMode="auto">
            <a:xfrm>
              <a:off x="10789366" y="4245195"/>
              <a:ext cx="28664" cy="1592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7" name="Freeform 793"/>
            <p:cNvSpPr>
              <a:spLocks/>
            </p:cNvSpPr>
            <p:nvPr/>
          </p:nvSpPr>
          <p:spPr bwMode="auto">
            <a:xfrm>
              <a:off x="10865798" y="4206968"/>
              <a:ext cx="25477" cy="2867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8" name="Freeform 794"/>
            <p:cNvSpPr>
              <a:spLocks/>
            </p:cNvSpPr>
            <p:nvPr/>
          </p:nvSpPr>
          <p:spPr bwMode="auto">
            <a:xfrm>
              <a:off x="8314841" y="4394916"/>
              <a:ext cx="47770" cy="637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499" name="Freeform 795"/>
            <p:cNvSpPr>
              <a:spLocks/>
            </p:cNvSpPr>
            <p:nvPr/>
          </p:nvSpPr>
          <p:spPr bwMode="auto">
            <a:xfrm>
              <a:off x="8372164" y="4394916"/>
              <a:ext cx="5732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500" name="Freeform 796"/>
            <p:cNvSpPr>
              <a:spLocks/>
            </p:cNvSpPr>
            <p:nvPr/>
          </p:nvSpPr>
          <p:spPr bwMode="auto">
            <a:xfrm>
              <a:off x="9445417" y="3802407"/>
              <a:ext cx="38217" cy="1911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  <p:sp>
          <p:nvSpPr>
            <p:cNvPr id="501" name="Freeform 797"/>
            <p:cNvSpPr>
              <a:spLocks/>
            </p:cNvSpPr>
            <p:nvPr/>
          </p:nvSpPr>
          <p:spPr bwMode="auto">
            <a:xfrm>
              <a:off x="5467694" y="6086410"/>
              <a:ext cx="85988" cy="111494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64">
                <a:defRPr/>
              </a:pPr>
              <a:endParaRPr lang="id-ID">
                <a:latin typeface="Lato Light" charset="0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940120" y="1579221"/>
            <a:ext cx="12467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64">
              <a:defRPr/>
            </a:pPr>
            <a:r>
              <a:rPr lang="en-US" sz="6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Worldwide Division</a:t>
            </a:r>
          </a:p>
        </p:txBody>
      </p:sp>
      <p:sp>
        <p:nvSpPr>
          <p:cNvPr id="506" name="Subtitle 2"/>
          <p:cNvSpPr txBox="1">
            <a:spLocks/>
          </p:cNvSpPr>
          <p:nvPr/>
        </p:nvSpPr>
        <p:spPr>
          <a:xfrm>
            <a:off x="855259" y="2748260"/>
            <a:ext cx="13028910" cy="1735823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400" dirty="0"/>
              <a:t>"We are going to be launching internationally...this financial year itself, we will be selling internationally also. We start with India first but soon, we move into international markets with a focus on Europe," Ola Chairman and Group CEO Bhavish Aggarwal</a:t>
            </a:r>
            <a:endParaRPr lang="en-US" sz="11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194" name="Picture 2" descr="https://olaelectric-videos.azureedge.net/olaelectric-videos/optimized/home-page/mission2025@3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6" r="16414"/>
          <a:stretch/>
        </p:blipFill>
        <p:spPr bwMode="auto">
          <a:xfrm>
            <a:off x="13819126" y="1"/>
            <a:ext cx="10647820" cy="13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30" y="12467910"/>
            <a:ext cx="33700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Box 503"/>
          <p:cNvSpPr txBox="1"/>
          <p:nvPr/>
        </p:nvSpPr>
        <p:spPr>
          <a:xfrm>
            <a:off x="6507583" y="5546776"/>
            <a:ext cx="11453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64">
              <a:defRPr/>
            </a:pPr>
            <a:r>
              <a:rPr lang="en-US" sz="6000" dirty="0" smtClean="0">
                <a:latin typeface="Lato" charset="0"/>
                <a:ea typeface="Lato" charset="0"/>
                <a:cs typeface="Lato" charset="0"/>
              </a:rPr>
              <a:t>Thank you</a:t>
            </a:r>
            <a:endParaRPr lang="en-US" sz="600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62" y="12242574"/>
            <a:ext cx="33700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73147" y="12608944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https://olaelectric.com/</a:t>
            </a:r>
          </a:p>
        </p:txBody>
      </p:sp>
    </p:spTree>
    <p:extLst>
      <p:ext uri="{BB962C8B-B14F-4D97-AF65-F5344CB8AC3E}">
        <p14:creationId xmlns:p14="http://schemas.microsoft.com/office/powerpoint/2010/main" val="18617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24377650" cy="13716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1567" y="4582581"/>
            <a:ext cx="6121317" cy="751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28167" y="4582581"/>
            <a:ext cx="6121317" cy="751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191223" y="4582581"/>
            <a:ext cx="6121317" cy="751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  <a:ea typeface="Lato Regular" charset="0"/>
              <a:cs typeface="Lato Regular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00251" y="7498802"/>
            <a:ext cx="12039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544712" y="7498802"/>
            <a:ext cx="120395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670563" y="7498802"/>
            <a:ext cx="120395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4374" y="7922977"/>
            <a:ext cx="206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Electric</a:t>
            </a:r>
            <a:endParaRPr lang="en-US" sz="44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12" y="8823040"/>
            <a:ext cx="3450702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99" dirty="0" smtClean="0">
                <a:latin typeface="Lato Regular" charset="0"/>
                <a:ea typeface="Lato Regular" charset="0"/>
                <a:cs typeface="Lato Regular" charset="0"/>
              </a:rPr>
              <a:t>First Electric scooter in INDIA</a:t>
            </a:r>
            <a:endParaRPr lang="en-US" sz="2399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45752" y="7922977"/>
            <a:ext cx="3088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Form factor</a:t>
            </a:r>
            <a:endParaRPr lang="en-US" sz="44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8490" y="8823040"/>
            <a:ext cx="3450702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99" dirty="0" smtClean="0">
                <a:latin typeface="Lato Regular" charset="0"/>
                <a:ea typeface="Lato Regular" charset="0"/>
                <a:cs typeface="Lato Regular" charset="0"/>
              </a:rPr>
              <a:t>Build from scratch that meets Indian roads</a:t>
            </a:r>
            <a:endParaRPr lang="en-US" sz="2399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64204" y="7922977"/>
            <a:ext cx="1588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Share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17003" y="8823040"/>
            <a:ext cx="3450702" cy="11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99" dirty="0" smtClean="0">
                <a:latin typeface="Lato Regular" charset="0"/>
                <a:ea typeface="Lato Regular" charset="0"/>
                <a:cs typeface="Lato Regular" charset="0"/>
              </a:rPr>
              <a:t>Make your part of your family</a:t>
            </a:r>
            <a:endParaRPr lang="en-US" sz="2399" dirty="0">
              <a:latin typeface="Lato Regular" charset="0"/>
              <a:ea typeface="Lato Regular" charset="0"/>
              <a:cs typeface="Lato Regular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14804" y="5844343"/>
            <a:ext cx="14924499" cy="774841"/>
            <a:chOff x="6568089" y="6937096"/>
            <a:chExt cx="10760458" cy="558655"/>
          </a:xfrm>
          <a:solidFill>
            <a:schemeClr val="tx2"/>
          </a:solidFill>
        </p:grpSpPr>
        <p:sp>
          <p:nvSpPr>
            <p:cNvPr id="38" name="Shape 2925"/>
            <p:cNvSpPr/>
            <p:nvPr/>
          </p:nvSpPr>
          <p:spPr>
            <a:xfrm>
              <a:off x="16769892" y="693709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6200" y="0"/>
                  </a:lnTo>
                  <a:cubicBezTo>
                    <a:pt x="15929" y="0"/>
                    <a:pt x="15709" y="220"/>
                    <a:pt x="15709" y="491"/>
                  </a:cubicBezTo>
                  <a:cubicBezTo>
                    <a:pt x="15709" y="762"/>
                    <a:pt x="15929" y="982"/>
                    <a:pt x="16200" y="982"/>
                  </a:cubicBezTo>
                  <a:lnTo>
                    <a:pt x="19924" y="982"/>
                  </a:lnTo>
                  <a:lnTo>
                    <a:pt x="6035" y="14871"/>
                  </a:lnTo>
                  <a:cubicBezTo>
                    <a:pt x="5946" y="14960"/>
                    <a:pt x="5891" y="15083"/>
                    <a:pt x="5891" y="15218"/>
                  </a:cubicBezTo>
                  <a:cubicBezTo>
                    <a:pt x="5891" y="15489"/>
                    <a:pt x="6111" y="15709"/>
                    <a:pt x="6382" y="15709"/>
                  </a:cubicBezTo>
                  <a:cubicBezTo>
                    <a:pt x="6517" y="15709"/>
                    <a:pt x="6640" y="15654"/>
                    <a:pt x="6729" y="15565"/>
                  </a:cubicBezTo>
                  <a:lnTo>
                    <a:pt x="20618" y="1676"/>
                  </a:lnTo>
                  <a:lnTo>
                    <a:pt x="20618" y="5400"/>
                  </a:lnTo>
                  <a:cubicBezTo>
                    <a:pt x="20618" y="5671"/>
                    <a:pt x="20838" y="5890"/>
                    <a:pt x="21109" y="5890"/>
                  </a:cubicBezTo>
                  <a:cubicBezTo>
                    <a:pt x="21380" y="5890"/>
                    <a:pt x="21600" y="5671"/>
                    <a:pt x="21600" y="5400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17182" y="6873"/>
                  </a:moveTo>
                  <a:cubicBezTo>
                    <a:pt x="16911" y="6873"/>
                    <a:pt x="16691" y="7092"/>
                    <a:pt x="16691" y="7364"/>
                  </a:cubicBezTo>
                  <a:lnTo>
                    <a:pt x="16691" y="20618"/>
                  </a:lnTo>
                  <a:lnTo>
                    <a:pt x="982" y="20618"/>
                  </a:lnTo>
                  <a:lnTo>
                    <a:pt x="982" y="4909"/>
                  </a:lnTo>
                  <a:lnTo>
                    <a:pt x="14236" y="4909"/>
                  </a:lnTo>
                  <a:cubicBezTo>
                    <a:pt x="14507" y="4909"/>
                    <a:pt x="14727" y="4689"/>
                    <a:pt x="14727" y="4418"/>
                  </a:cubicBezTo>
                  <a:cubicBezTo>
                    <a:pt x="14727" y="4147"/>
                    <a:pt x="14507" y="3927"/>
                    <a:pt x="14236" y="3927"/>
                  </a:cubicBezTo>
                  <a:lnTo>
                    <a:pt x="491" y="3927"/>
                  </a:lnTo>
                  <a:cubicBezTo>
                    <a:pt x="220" y="3927"/>
                    <a:pt x="0" y="4147"/>
                    <a:pt x="0" y="44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7364"/>
                  </a:lnTo>
                  <a:cubicBezTo>
                    <a:pt x="17673" y="7092"/>
                    <a:pt x="17453" y="6873"/>
                    <a:pt x="17182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9" name="Shape 2943"/>
            <p:cNvSpPr/>
            <p:nvPr/>
          </p:nvSpPr>
          <p:spPr>
            <a:xfrm>
              <a:off x="11776481" y="6937096"/>
              <a:ext cx="457082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11782"/>
                  </a:moveTo>
                  <a:lnTo>
                    <a:pt x="9600" y="10800"/>
                  </a:lnTo>
                  <a:lnTo>
                    <a:pt x="11400" y="10800"/>
                  </a:lnTo>
                  <a:cubicBezTo>
                    <a:pt x="11732" y="10800"/>
                    <a:pt x="12000" y="10580"/>
                    <a:pt x="12000" y="10309"/>
                  </a:cubicBezTo>
                  <a:lnTo>
                    <a:pt x="12000" y="2945"/>
                  </a:lnTo>
                  <a:lnTo>
                    <a:pt x="19940" y="2945"/>
                  </a:lnTo>
                  <a:lnTo>
                    <a:pt x="16886" y="7111"/>
                  </a:lnTo>
                  <a:lnTo>
                    <a:pt x="16894" y="7115"/>
                  </a:lnTo>
                  <a:cubicBezTo>
                    <a:pt x="16840" y="7189"/>
                    <a:pt x="16800" y="7272"/>
                    <a:pt x="16800" y="7364"/>
                  </a:cubicBezTo>
                  <a:cubicBezTo>
                    <a:pt x="16800" y="7457"/>
                    <a:pt x="16840" y="7538"/>
                    <a:pt x="16894" y="7612"/>
                  </a:cubicBezTo>
                  <a:lnTo>
                    <a:pt x="16886" y="7616"/>
                  </a:lnTo>
                  <a:lnTo>
                    <a:pt x="19940" y="11782"/>
                  </a:lnTo>
                  <a:cubicBezTo>
                    <a:pt x="19940" y="11782"/>
                    <a:pt x="9600" y="11782"/>
                    <a:pt x="9600" y="11782"/>
                  </a:cubicBezTo>
                  <a:close/>
                  <a:moveTo>
                    <a:pt x="1200" y="982"/>
                  </a:moveTo>
                  <a:lnTo>
                    <a:pt x="10800" y="982"/>
                  </a:lnTo>
                  <a:lnTo>
                    <a:pt x="10800" y="9818"/>
                  </a:lnTo>
                  <a:lnTo>
                    <a:pt x="1200" y="9818"/>
                  </a:lnTo>
                  <a:cubicBezTo>
                    <a:pt x="1200" y="9818"/>
                    <a:pt x="1200" y="982"/>
                    <a:pt x="1200" y="982"/>
                  </a:cubicBezTo>
                  <a:close/>
                  <a:moveTo>
                    <a:pt x="21514" y="12020"/>
                  </a:moveTo>
                  <a:lnTo>
                    <a:pt x="18100" y="7364"/>
                  </a:lnTo>
                  <a:lnTo>
                    <a:pt x="21514" y="2707"/>
                  </a:lnTo>
                  <a:lnTo>
                    <a:pt x="21506" y="2703"/>
                  </a:lnTo>
                  <a:cubicBezTo>
                    <a:pt x="21560" y="2629"/>
                    <a:pt x="21600" y="2547"/>
                    <a:pt x="21600" y="2455"/>
                  </a:cubicBezTo>
                  <a:cubicBezTo>
                    <a:pt x="21600" y="2183"/>
                    <a:pt x="21332" y="1964"/>
                    <a:pt x="21000" y="1964"/>
                  </a:cubicBezTo>
                  <a:lnTo>
                    <a:pt x="12000" y="1964"/>
                  </a:lnTo>
                  <a:lnTo>
                    <a:pt x="12000" y="491"/>
                  </a:lnTo>
                  <a:cubicBezTo>
                    <a:pt x="12000" y="220"/>
                    <a:pt x="11732" y="0"/>
                    <a:pt x="11400" y="0"/>
                  </a:cubicBezTo>
                  <a:lnTo>
                    <a:pt x="600" y="0"/>
                  </a:ln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0800"/>
                  </a:lnTo>
                  <a:lnTo>
                    <a:pt x="8400" y="10800"/>
                  </a:lnTo>
                  <a:lnTo>
                    <a:pt x="8400" y="12273"/>
                  </a:lnTo>
                  <a:cubicBezTo>
                    <a:pt x="8400" y="12544"/>
                    <a:pt x="8668" y="12764"/>
                    <a:pt x="9000" y="12764"/>
                  </a:cubicBezTo>
                  <a:lnTo>
                    <a:pt x="21000" y="12764"/>
                  </a:lnTo>
                  <a:cubicBezTo>
                    <a:pt x="21332" y="12764"/>
                    <a:pt x="21600" y="12544"/>
                    <a:pt x="21600" y="12273"/>
                  </a:cubicBezTo>
                  <a:cubicBezTo>
                    <a:pt x="21600" y="12181"/>
                    <a:pt x="21560" y="12098"/>
                    <a:pt x="21506" y="12024"/>
                  </a:cubicBezTo>
                  <a:cubicBezTo>
                    <a:pt x="21506" y="12024"/>
                    <a:pt x="21514" y="12020"/>
                    <a:pt x="21514" y="120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40" name="Shape 2964"/>
            <p:cNvSpPr/>
            <p:nvPr/>
          </p:nvSpPr>
          <p:spPr>
            <a:xfrm>
              <a:off x="6568089" y="7013275"/>
              <a:ext cx="558655" cy="4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250"/>
                  </a:moveTo>
                  <a:lnTo>
                    <a:pt x="4418" y="20250"/>
                  </a:lnTo>
                  <a:cubicBezTo>
                    <a:pt x="2524" y="20250"/>
                    <a:pt x="982" y="18130"/>
                    <a:pt x="982" y="15525"/>
                  </a:cubicBezTo>
                  <a:cubicBezTo>
                    <a:pt x="982" y="13489"/>
                    <a:pt x="1926" y="11690"/>
                    <a:pt x="3333" y="11045"/>
                  </a:cubicBezTo>
                  <a:lnTo>
                    <a:pt x="4165" y="10664"/>
                  </a:lnTo>
                  <a:lnTo>
                    <a:pt x="3982" y="9484"/>
                  </a:lnTo>
                  <a:cubicBezTo>
                    <a:pt x="3946" y="9247"/>
                    <a:pt x="3927" y="9008"/>
                    <a:pt x="3927" y="8775"/>
                  </a:cubicBezTo>
                  <a:cubicBezTo>
                    <a:pt x="3927" y="6914"/>
                    <a:pt x="5028" y="5400"/>
                    <a:pt x="6382" y="5400"/>
                  </a:cubicBezTo>
                  <a:cubicBezTo>
                    <a:pt x="6662" y="5400"/>
                    <a:pt x="6942" y="5470"/>
                    <a:pt x="7215" y="5605"/>
                  </a:cubicBezTo>
                  <a:lnTo>
                    <a:pt x="8019" y="6006"/>
                  </a:lnTo>
                  <a:lnTo>
                    <a:pt x="8418" y="4965"/>
                  </a:lnTo>
                  <a:cubicBezTo>
                    <a:pt x="9272" y="2735"/>
                    <a:pt x="10937" y="1350"/>
                    <a:pt x="12764" y="1350"/>
                  </a:cubicBezTo>
                  <a:cubicBezTo>
                    <a:pt x="15470" y="1350"/>
                    <a:pt x="17673" y="4378"/>
                    <a:pt x="17673" y="8100"/>
                  </a:cubicBezTo>
                  <a:cubicBezTo>
                    <a:pt x="17673" y="8218"/>
                    <a:pt x="17666" y="8333"/>
                    <a:pt x="17660" y="8449"/>
                  </a:cubicBezTo>
                  <a:lnTo>
                    <a:pt x="17655" y="8565"/>
                  </a:lnTo>
                  <a:lnTo>
                    <a:pt x="17610" y="9515"/>
                  </a:lnTo>
                  <a:lnTo>
                    <a:pt x="18245" y="9892"/>
                  </a:lnTo>
                  <a:cubicBezTo>
                    <a:pt x="19687" y="10747"/>
                    <a:pt x="20618" y="12693"/>
                    <a:pt x="20618" y="14850"/>
                  </a:cubicBezTo>
                  <a:cubicBezTo>
                    <a:pt x="20618" y="17828"/>
                    <a:pt x="18856" y="20250"/>
                    <a:pt x="16691" y="20250"/>
                  </a:cubicBezTo>
                  <a:moveTo>
                    <a:pt x="18634" y="8652"/>
                  </a:moveTo>
                  <a:cubicBezTo>
                    <a:pt x="18643" y="8469"/>
                    <a:pt x="18655" y="8287"/>
                    <a:pt x="18655" y="8100"/>
                  </a:cubicBezTo>
                  <a:cubicBezTo>
                    <a:pt x="18655" y="3627"/>
                    <a:pt x="16017" y="0"/>
                    <a:pt x="12764" y="0"/>
                  </a:cubicBezTo>
                  <a:cubicBezTo>
                    <a:pt x="10499" y="0"/>
                    <a:pt x="8536" y="1759"/>
                    <a:pt x="7550" y="4336"/>
                  </a:cubicBezTo>
                  <a:cubicBezTo>
                    <a:pt x="7185" y="4154"/>
                    <a:pt x="6793" y="4050"/>
                    <a:pt x="6382" y="4050"/>
                  </a:cubicBezTo>
                  <a:cubicBezTo>
                    <a:pt x="4484" y="4050"/>
                    <a:pt x="2945" y="6165"/>
                    <a:pt x="2945" y="8775"/>
                  </a:cubicBezTo>
                  <a:cubicBezTo>
                    <a:pt x="2945" y="9114"/>
                    <a:pt x="2973" y="9445"/>
                    <a:pt x="3022" y="9764"/>
                  </a:cubicBezTo>
                  <a:cubicBezTo>
                    <a:pt x="1267" y="10569"/>
                    <a:pt x="0" y="12841"/>
                    <a:pt x="0" y="15525"/>
                  </a:cubicBezTo>
                  <a:cubicBezTo>
                    <a:pt x="0" y="18880"/>
                    <a:pt x="1978" y="21600"/>
                    <a:pt x="4418" y="21600"/>
                  </a:cubicBezTo>
                  <a:lnTo>
                    <a:pt x="16691" y="21600"/>
                  </a:lnTo>
                  <a:cubicBezTo>
                    <a:pt x="19401" y="21600"/>
                    <a:pt x="21600" y="18578"/>
                    <a:pt x="21600" y="14850"/>
                  </a:cubicBezTo>
                  <a:cubicBezTo>
                    <a:pt x="21600" y="12072"/>
                    <a:pt x="20378" y="9687"/>
                    <a:pt x="18634" y="8652"/>
                  </a:cubicBezTo>
                </a:path>
              </a:pathLst>
            </a:custGeom>
            <a:grpFill/>
            <a:ln w="9525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7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10290" y="2757777"/>
            <a:ext cx="12960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we bring mobility to a billion </a:t>
            </a:r>
            <a:r>
              <a:rPr lang="en-US" sz="2800" dirty="0" smtClean="0"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people. Change </a:t>
            </a:r>
            <a:r>
              <a:rPr lang="en-US" sz="2800" dirty="0"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the vehicle form factor, change energy source, change sales &amp; distribution, change usage modes. </a:t>
            </a:r>
            <a:r>
              <a:rPr lang="en-US" sz="2800" dirty="0" smtClean="0"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The rise of new mobility</a:t>
            </a:r>
            <a:endParaRPr lang="en-US" sz="4000" i="1" dirty="0">
              <a:latin typeface="Kozuka Gothic Pr6N L" panose="020B0200000000000000" pitchFamily="34" charset="-128"/>
              <a:ea typeface="Kozuka Gothic Pr6N L" panose="020B0200000000000000" pitchFamily="34" charset="-128"/>
              <a:cs typeface="Lato Light" charset="0"/>
            </a:endParaRPr>
          </a:p>
        </p:txBody>
      </p:sp>
      <p:pic>
        <p:nvPicPr>
          <p:cNvPr id="26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23" y="1269645"/>
            <a:ext cx="7810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654051" y="5568392"/>
            <a:ext cx="1475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Why Indian consumers have to pay so much fuel if they have cheaper electricity for self-commuting?</a:t>
            </a:r>
            <a:endParaRPr lang="en-US" sz="6600" i="1" dirty="0">
              <a:latin typeface="Kozuka Gothic Pr6N B" panose="020B0800000000000000" pitchFamily="34" charset="-128"/>
              <a:ea typeface="Kozuka Gothic Pr6N B" panose="020B0800000000000000" pitchFamily="34" charset="-128"/>
              <a:cs typeface="Lat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2100" y="1281321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  <a:cs typeface="Lato" charset="0"/>
              </a:rPr>
              <a:t>Pitch :</a:t>
            </a:r>
          </a:p>
        </p:txBody>
      </p:sp>
      <p:pic>
        <p:nvPicPr>
          <p:cNvPr id="2052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885487"/>
            <a:ext cx="7810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466264" y="5102566"/>
            <a:ext cx="86485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Growth of population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Hike in fuel prices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Environmental factors</a:t>
            </a:r>
            <a:endParaRPr lang="en-US" sz="4800" dirty="0" smtClean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i="1" dirty="0">
              <a:latin typeface="Kozuka Gothic Pr6N B" panose="020B0800000000000000" pitchFamily="34" charset="-128"/>
              <a:ea typeface="Kozuka Gothic Pr6N B" panose="020B0800000000000000" pitchFamily="34" charset="-128"/>
              <a:cs typeface="Lat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0093" y="1281321"/>
            <a:ext cx="2513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  <a:cs typeface="Lato" charset="0"/>
              </a:rPr>
              <a:t>Problem :</a:t>
            </a:r>
          </a:p>
        </p:txBody>
      </p:sp>
      <p:pic>
        <p:nvPicPr>
          <p:cNvPr id="2052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885487"/>
            <a:ext cx="7810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030958" y="4671245"/>
            <a:ext cx="86485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Introducting</a:t>
            </a:r>
            <a:r>
              <a:rPr lang="en-US" sz="48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/>
            </a:r>
            <a:br>
              <a:rPr lang="en-US" sz="48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</a:br>
            <a:r>
              <a:rPr lang="en-US" sz="72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Ola </a:t>
            </a:r>
            <a:r>
              <a:rPr lang="en-US" sz="7200" dirty="0" err="1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electic</a:t>
            </a:r>
            <a:r>
              <a:rPr lang="en-US" sz="72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 scooter</a:t>
            </a:r>
            <a:endParaRPr lang="en-US" sz="4800" dirty="0" smtClean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  <a:p>
            <a:endParaRPr lang="en-US" sz="6600" i="1" dirty="0">
              <a:latin typeface="Kozuka Gothic Pr6N B" panose="020B0800000000000000" pitchFamily="34" charset="-128"/>
              <a:ea typeface="Kozuka Gothic Pr6N B" panose="020B0800000000000000" pitchFamily="34" charset="-128"/>
              <a:cs typeface="Lat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2536" y="1281321"/>
            <a:ext cx="2468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  <a:cs typeface="Lato" charset="0"/>
              </a:rPr>
              <a:t>Solution :</a:t>
            </a:r>
          </a:p>
        </p:txBody>
      </p:sp>
      <p:pic>
        <p:nvPicPr>
          <p:cNvPr id="2052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90" y="10949671"/>
            <a:ext cx="4508440" cy="4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-wra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02" y="0"/>
            <a:ext cx="13698148" cy="136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536" y="6277295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 smtClean="0"/>
              <a:t>S1 - S1 Pro</a:t>
            </a:r>
            <a:endParaRPr lang="en-IN" sz="2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51367" y="10652200"/>
            <a:ext cx="5256539" cy="1123278"/>
          </a:xfrm>
          <a:prstGeom prst="rect">
            <a:avLst/>
          </a:prstGeom>
          <a:noFill/>
        </p:spPr>
        <p:txBody>
          <a:bodyPr wrap="square" lIns="243796" tIns="121899" rIns="243796" bIns="121899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400" dirty="0"/>
              <a:t>Available in glossy and matte finish.</a:t>
            </a:r>
            <a:endParaRPr lang="en-US" sz="1400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57380" y="10652200"/>
            <a:ext cx="5256539" cy="1123278"/>
          </a:xfrm>
          <a:prstGeom prst="rect">
            <a:avLst/>
          </a:prstGeom>
          <a:noFill/>
        </p:spPr>
        <p:txBody>
          <a:bodyPr wrap="square" lIns="243796" tIns="121899" rIns="243796" bIns="121899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400" dirty="0"/>
              <a:t>Helmets or a week’s groceries, it fits right in.</a:t>
            </a:r>
            <a:endParaRPr lang="en-US" sz="1400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63394" y="10652200"/>
            <a:ext cx="5256539" cy="1123278"/>
          </a:xfrm>
          <a:prstGeom prst="rect">
            <a:avLst/>
          </a:prstGeom>
          <a:noFill/>
        </p:spPr>
        <p:txBody>
          <a:bodyPr wrap="square" lIns="243796" tIns="121899" rIns="243796" bIns="121899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400" dirty="0"/>
              <a:t>Distinguishing personality that shines through.</a:t>
            </a:r>
            <a:endParaRPr lang="en-US" sz="1400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3368" y="1647899"/>
            <a:ext cx="12467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64">
              <a:defRPr/>
            </a:pPr>
            <a:r>
              <a:rPr lang="en-US" sz="600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Three Keys to be Successful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1367" y="9954313"/>
            <a:ext cx="5256539" cy="707844"/>
          </a:xfrm>
          <a:prstGeom prst="rect">
            <a:avLst/>
          </a:prstGeom>
          <a:noFill/>
        </p:spPr>
        <p:txBody>
          <a:bodyPr wrap="square" lIns="243796" tIns="121899" rIns="243796" bIns="121899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IN" b="1" dirty="0" smtClean="0"/>
              <a:t>10 </a:t>
            </a:r>
            <a:r>
              <a:rPr lang="en-IN" b="1" dirty="0"/>
              <a:t>stunning colours </a:t>
            </a:r>
            <a:endParaRPr lang="en-US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27883" y="9954313"/>
            <a:ext cx="5256539" cy="707844"/>
          </a:xfrm>
          <a:prstGeom prst="rect">
            <a:avLst/>
          </a:prstGeom>
          <a:noFill/>
        </p:spPr>
        <p:txBody>
          <a:bodyPr wrap="square" lIns="243796" tIns="121899" rIns="243796" bIns="121899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IN" b="1" dirty="0"/>
              <a:t>Large </a:t>
            </a:r>
            <a:r>
              <a:rPr lang="en-IN" b="1" dirty="0" err="1"/>
              <a:t>bootspace</a:t>
            </a:r>
            <a:endParaRPr lang="en-US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63392" y="9954313"/>
            <a:ext cx="5256539" cy="707844"/>
          </a:xfrm>
          <a:prstGeom prst="rect">
            <a:avLst/>
          </a:prstGeom>
          <a:noFill/>
        </p:spPr>
        <p:txBody>
          <a:bodyPr wrap="square" lIns="243796" tIns="121899" rIns="243796" bIns="121899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IN" b="1" dirty="0"/>
              <a:t>Iconic headlamp</a:t>
            </a:r>
            <a:endParaRPr lang="en-US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Shape 2550"/>
          <p:cNvSpPr/>
          <p:nvPr/>
        </p:nvSpPr>
        <p:spPr>
          <a:xfrm>
            <a:off x="5521720" y="6380648"/>
            <a:ext cx="1111834" cy="1111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3" name="Shape 2641"/>
          <p:cNvSpPr/>
          <p:nvPr/>
        </p:nvSpPr>
        <p:spPr>
          <a:xfrm>
            <a:off x="17996176" y="6559646"/>
            <a:ext cx="1009565" cy="642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17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119" y="13011459"/>
            <a:ext cx="33700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a Electric pips rivals, becomes top Indian e-scooter fir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67" y="5862811"/>
            <a:ext cx="6018918" cy="32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a Electric Scooter Dealerships: All Questions Answere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 t="37487" r="28548" b="-1"/>
          <a:stretch/>
        </p:blipFill>
        <p:spPr bwMode="auto">
          <a:xfrm>
            <a:off x="10193164" y="5884611"/>
            <a:ext cx="4388481" cy="33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laelectric-videos.azureedge.net/olaelectric-videos/optimized/home-page/design@3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962" y="5935422"/>
            <a:ext cx="5014427" cy="33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16" grpId="0"/>
      <p:bldP spid="19" grpId="0"/>
      <p:bldP spid="20" grpId="0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630830" y="2979943"/>
            <a:ext cx="864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Distribution </a:t>
            </a:r>
            <a:r>
              <a:rPr lang="en-IN" sz="2400" b="1" dirty="0" smtClean="0"/>
              <a:t>Model</a:t>
            </a:r>
            <a:endParaRPr lang="en-US" sz="4800" b="1" i="1" dirty="0">
              <a:latin typeface="Kozuka Gothic Pr6N B" panose="020B0800000000000000" pitchFamily="34" charset="-128"/>
              <a:ea typeface="Kozuka Gothic Pr6N B" panose="020B0800000000000000" pitchFamily="34" charset="-128"/>
              <a:cs typeface="Lat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7408" y="1281321"/>
            <a:ext cx="4217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  <a:cs typeface="Lato" charset="0"/>
              </a:rPr>
              <a:t>Business Model :</a:t>
            </a:r>
          </a:p>
        </p:txBody>
      </p:sp>
      <p:sp>
        <p:nvSpPr>
          <p:cNvPr id="2" name="AutoShape 2" descr="Ola Electric To Launch New Scooter With Ten Funky Color Options"/>
          <p:cNvSpPr>
            <a:spLocks noChangeAspect="1" noChangeArrowheads="1"/>
          </p:cNvSpPr>
          <p:nvPr/>
        </p:nvSpPr>
        <p:spPr bwMode="auto">
          <a:xfrm>
            <a:off x="5590216" y="5669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4" descr="OLA electric scooter: things to know before you purchase | Passionate In  Marke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6714" r="-30" b="6243"/>
          <a:stretch/>
        </p:blipFill>
        <p:spPr bwMode="auto">
          <a:xfrm>
            <a:off x="4928857" y="3441608"/>
            <a:ext cx="14450580" cy="70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431035" y="11828981"/>
            <a:ext cx="2464578" cy="828136"/>
            <a:chOff x="3233517" y="11751995"/>
            <a:chExt cx="2464578" cy="828136"/>
          </a:xfrm>
        </p:grpSpPr>
        <p:sp>
          <p:nvSpPr>
            <p:cNvPr id="5" name="Rounded Rectangle 4"/>
            <p:cNvSpPr/>
            <p:nvPr/>
          </p:nvSpPr>
          <p:spPr>
            <a:xfrm>
              <a:off x="3233517" y="11751995"/>
              <a:ext cx="2464578" cy="8281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33312" y="11904453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  <a:latin typeface="Kozuka Gothic Pr6N L" panose="020B0200000000000000" pitchFamily="34" charset="-128"/>
                  <a:ea typeface="Kozuka Gothic Pr6N L" panose="020B0200000000000000" pitchFamily="34" charset="-128"/>
                </a:rPr>
                <a:t>200 outlets</a:t>
              </a:r>
              <a:endParaRPr lang="en-IN" sz="2800" b="1" dirty="0">
                <a:solidFill>
                  <a:schemeClr val="bg1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71287" y="11811728"/>
            <a:ext cx="4234826" cy="828136"/>
            <a:chOff x="10171287" y="11811728"/>
            <a:chExt cx="4234826" cy="828136"/>
          </a:xfrm>
        </p:grpSpPr>
        <p:sp>
          <p:nvSpPr>
            <p:cNvPr id="12" name="Rounded Rectangle 11"/>
            <p:cNvSpPr/>
            <p:nvPr/>
          </p:nvSpPr>
          <p:spPr>
            <a:xfrm>
              <a:off x="10171287" y="11811728"/>
              <a:ext cx="4234826" cy="8281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83329" y="11964186"/>
              <a:ext cx="3882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  <a:latin typeface="Kozuka Gothic Pr6N L" panose="020B0200000000000000" pitchFamily="34" charset="-128"/>
                  <a:ea typeface="Kozuka Gothic Pr6N L" panose="020B0200000000000000" pitchFamily="34" charset="-128"/>
                </a:rPr>
                <a:t>200 charging stations</a:t>
              </a:r>
              <a:endParaRPr lang="en-IN" sz="2800" b="1" dirty="0">
                <a:solidFill>
                  <a:schemeClr val="bg1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681787" y="11788015"/>
            <a:ext cx="2909234" cy="828136"/>
            <a:chOff x="16103385" y="11811728"/>
            <a:chExt cx="2909234" cy="828136"/>
          </a:xfrm>
        </p:grpSpPr>
        <p:sp>
          <p:nvSpPr>
            <p:cNvPr id="13" name="Rounded Rectangle 12"/>
            <p:cNvSpPr/>
            <p:nvPr/>
          </p:nvSpPr>
          <p:spPr>
            <a:xfrm>
              <a:off x="16103385" y="11811728"/>
              <a:ext cx="2909234" cy="8281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26060" y="11972161"/>
              <a:ext cx="25234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  <a:latin typeface="Kozuka Gothic Pr6N L" panose="020B0200000000000000" pitchFamily="34" charset="-128"/>
                  <a:ea typeface="Kozuka Gothic Pr6N L" panose="020B0200000000000000" pitchFamily="34" charset="-128"/>
                </a:rPr>
                <a:t>Home service</a:t>
              </a:r>
              <a:endParaRPr lang="en-IN" sz="2800" b="1" dirty="0">
                <a:solidFill>
                  <a:schemeClr val="bg1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9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/>
          <p:nvPr/>
        </p:nvSpPr>
        <p:spPr>
          <a:xfrm>
            <a:off x="9349184" y="6133392"/>
            <a:ext cx="285750" cy="428624"/>
          </a:xfrm>
          <a:prstGeom prst="rightArrow">
            <a:avLst>
              <a:gd name="adj1" fmla="val 32000"/>
              <a:gd name="adj2" fmla="val 27500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821573">
              <a:lnSpc>
                <a:spcPct val="110000"/>
              </a:lnSpc>
              <a:spcBef>
                <a:spcPts val="4219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813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708" name="Shape 1708"/>
          <p:cNvSpPr/>
          <p:nvPr/>
        </p:nvSpPr>
        <p:spPr>
          <a:xfrm>
            <a:off x="14742717" y="6133392"/>
            <a:ext cx="285750" cy="428624"/>
          </a:xfrm>
          <a:prstGeom prst="rightArrow">
            <a:avLst>
              <a:gd name="adj1" fmla="val 32000"/>
              <a:gd name="adj2" fmla="val 27500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821573">
              <a:lnSpc>
                <a:spcPct val="110000"/>
              </a:lnSpc>
              <a:spcBef>
                <a:spcPts val="4219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813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4517" y="8582683"/>
            <a:ext cx="40215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b="1" dirty="0" smtClean="0"/>
              <a:t>Home </a:t>
            </a:r>
            <a:r>
              <a:rPr lang="en-IN" b="1" dirty="0"/>
              <a:t>service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US" sz="2800" dirty="0"/>
              <a:t>Get assistance sitting in your comfort zone.</a:t>
            </a:r>
            <a:endParaRPr lang="en-US" sz="18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34934" y="8582683"/>
            <a:ext cx="48774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b="1" dirty="0"/>
              <a:t>Charge on the </a:t>
            </a:r>
            <a:r>
              <a:rPr lang="en-IN" b="1" dirty="0" smtClean="0"/>
              <a:t>go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US" sz="2800" dirty="0" err="1"/>
              <a:t>Hypercharger</a:t>
            </a:r>
            <a:r>
              <a:rPr lang="en-US" sz="2800" dirty="0"/>
              <a:t> network across the country</a:t>
            </a:r>
            <a:endParaRPr lang="en-US" sz="18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4749" y="8607137"/>
            <a:ext cx="403521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latin typeface="Lato" charset="0"/>
                <a:ea typeface="Lato" charset="0"/>
                <a:cs typeface="Lato" charset="0"/>
              </a:rPr>
              <a:t>Save more</a:t>
            </a:r>
            <a:endParaRPr lang="en-US" sz="3400" b="1" dirty="0"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/>
              <a:t>Almost 43% lesser cost compared to petrol scooter</a:t>
            </a:r>
            <a:endParaRPr lang="en-US" sz="18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3368" y="1647899"/>
            <a:ext cx="12467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64">
              <a:defRPr/>
            </a:pPr>
            <a:r>
              <a:rPr lang="en-US" sz="600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Three Easy Steps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0885" y="1146918"/>
            <a:ext cx="11233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64">
              <a:defRPr/>
            </a:pPr>
            <a:r>
              <a:rPr lang="en-US" sz="2000">
                <a:latin typeface="Lato Regular" charset="0"/>
                <a:ea typeface="Lato Regular" charset="0"/>
                <a:cs typeface="Lato Regular" charset="0"/>
              </a:rPr>
              <a:t>WRITE HERE ABOUT YOUR COMPANY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696142" y="2764434"/>
            <a:ext cx="13028910" cy="871421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3600" dirty="0" smtClean="0">
                <a:latin typeface="Lato Light" charset="0"/>
                <a:ea typeface="Lato Light" charset="0"/>
                <a:cs typeface="Lato Light" charset="0"/>
              </a:rPr>
              <a:t>Ownership made easy</a:t>
            </a:r>
            <a:endParaRPr lang="en-US" sz="36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" name="AutoShape 2" descr="https://olaelectric.com/images/cdn/template8_icon_1.svg"/>
          <p:cNvSpPr>
            <a:spLocks noChangeAspect="1" noChangeArrowheads="1"/>
          </p:cNvSpPr>
          <p:nvPr/>
        </p:nvSpPr>
        <p:spPr bwMode="auto">
          <a:xfrm>
            <a:off x="155574" y="-144463"/>
            <a:ext cx="2499135" cy="24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The ZipCharge Go is a new portable charger for your EV | Top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The ZipCharge Go is a new portable charger for your EV | Top Ge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data:image/jpeg;base64,/9j/4AAQSkZJRgABAQAAAQABAAD/2wCEAAoHCBISEhYRERIZEhIYGhgSEhIUGBIREhIZGBgZGhkUGhkcIS4lHB8rHxgYJjgmLC8xNTU1GiU7QDszPy40NTEBDAwMEA8PGRERGDEdISQ0NDE/MTQ0PTQ0Pz8xMTE4MTE2MTE/MTQ0MTU0Pz84NjY0PTc2ND0/OzE1MTw2MT80Mf/AABEIAKgBLAMBIgACEQEDEQH/xAAcAAEAAQUBAQAAAAAAAAAAAAAABwECBAUGAwj/xABNEAACAQMBBQQGBgMNBQkAAAABAgADBBESBQYhMUETUWFxByIyUoGRFEJyobHBIzTSFRYkM1NUYnSCkqKy0UNEk7PCFzVFZIOj0/Dx/8QAGQEBAQADAQAAAAAAAAAAAAAAAAECAwUE/8QAHhEBAQEAAQQDAAAAAAAAAAAAAAERAgMSIjEhUcH/2gAMAwEAAhEDEQA/AJmiIgIiICIiAiIgIiICIiAiIgIiICImq23tu2sqfa3NUU1zpUcWd291VHFj5fGBtYnF7D9Ilpd1GpJTqIwyUDinlwOZADHl3c5vrjbChQaYLE+8GUDzzxjBtomFs++WsuRwYcGU8wf9JmZgViUzKwEREBERAREQEREBERAREQEREBERAREQEREBERAREQEREBERAREQEgP0mXj19p1UJJWiFo0wT6qjQtR2x0yzHJ7lHcJPk+dPSHX7PaN23U1AFHQns05+AxmWDQm8FF1ZHZaikMrLzQjiGPd5d33yVujva1zWe3ucK7+vQI4A4Ua6X3Fl7wSOkii3oEjW2SScluBIJwfWHdxyeXTvmfS18GU4qIQ6OvBgVOVPgwxnl1xKidkqvRcVF6cGXow7p1VrcLUUOhyD93hOA3X24t9bCocCsmEroOADY4OB7rDiPiOk2VjtE21QIeNN+nut4SK7IymJg09qU28Jkpco3JhA9NRldY6y3VLWgeoYHkZdNfUeWrcsOufPjGDZRMNL0fWHxEyUcMMg5EgviIgIiICIiAiIgIiICIiAiIgIiICIiAiIgIiICIiAnzb6VUxtGqe+ox+S0xPpGQdvjYJV2qQ4BUNWcg8QcdkBkd3HPwlk0cnbWLuBoXPBfXXhp4KcMDjrknlxwMHE932W4DFCO0UBl4YBOW4Hz7+E7N6CKoA5cu4Dh3TEuTRTXUSoKlMJTOtQebcdOO8FsTPIjQbnbTNG8oVF9VK7fRqydFYkADHgxQjwZu+SVtsYUN1VlP3yKqtPTd4HDF3bMPNgCfvElXbp/Rt8PxmNGeiEgHvAM9FLCZdigNNPsj8Jk9iJirCS6qL1MyE2i/Wen0US02kofSs847TMtNqZTsiI0eoee9CuVORy6jvmGFMuBMajfI4YZHKXzT2twUPH2TzH5zbA54jlIq6IiAiIgIiICIiAiIgIiICIiAiIgIiICIiAiIgUkN7y/wDezfZr/wCajJkkPb0MqbWy2fXSsEAVnZjqpHAUDJOAT5Ay8R6VOOB45Pd4cZqdp0lSi6IoVQKeFUAAZqEmeW0d4kQ6QVVs6Qv8fVJz7IpocAnpqceUsoNUqW9Z6iOnrUgvalA7DWPqKBoxnlz8TMtRp74fws/1u0/yGSdtw/o2/wDvWRvtVcXjf1yz/wCXJF20+UeSq6bZv8Un2R+EzVEwtk/xNP7ImcgkRcBLgsKJcBApiNIlxIHEnA7zwEKwYZUgjvBBEDzNISw0Jk4lMQMQ0Zn2Z9XB6HH5/nPIie1t1hWRERIEREBERAREQEREBERAREQEREBERATHurqnSQvUdUQc2YgDy8/CaXb2+NhZZWvXU1R/saf6Wr5FV9nzbAkMb+75/ui4KUzTpKuhEqNqckEnWFHBG4jv9kcYEt2m/wBZ3DOlqWrPTGSulqeocsrrx14cccx3zPG1ar+yAo+ePOfPW5101K/oMvHUxRx7ysOPy4H+zJytXuqns27KM6QWwoYdG49IGzNWvnUahAGdSgLx5YPw4/Pwmq2jsa2uW13FIO+l016mVtNRSrjKkcwSJnrsq6ZSGZUyMZDEsPHliWIulmQupK8GXPrYB0lsc8ZHOBy9DdGxtKnb0KRRxnTl6jqAVIIIZjnOc/ATh9t70VNdW2amqAMmGTI1YYNkg8uUkbau0UCMTw5jBx0JGeB68/jIfrbPq3b3F1TGqmjohPixCj7zLNHpXvxVutY+tc2r/wB1dMkjadTKtItSwelcqjjBWvbo3m2GH3ST9op6rSjttjfq9P7ImxUTXbD/AFen9n85slEiLgJcBKCXiByW9G1XRglNO0ct2dOmThC2CWZj3AA/Lxmp2VtiolRkcolRWRFen2gp1HcEigwPXA59MiZe8adnco7cEDuhbovar6reWrC/2ppksHpU6zs7aXqDsabaSWcuumoeHMsBgdB93tzwknpy+7ztvvf1JdpcLUprUXkwDAHmO8HxByPhPaavd0/oWHQVKoXy1k/iTNrPHZlsdPjd4y/a2etv1+H5zznpb9fh+civeIiRSIiAiIgIiICIiAiIgIiICJzO9O+dns5f0z6qpGUt0w1Vu4kclXxOPDMiLa29u1Ns1DbWyOiNytqBPFe+rU4ZHmVXwgSdvL6R7Cyyiv8ASa44dnRIIU9zv7K+QyfCRntDfPa21nNC2Dqp/wBhaBgcH36ntY8cqvhOm3Z9EKKA+0ams/zeiSqDwapwY+S6fMyTtm7OoWyClb0looOSooUeZxzPieMCJd3vRDVfD39YUV59jQw1Q/acjSp8g3nJH2fuds+3pmlTtKelhhyw7R382bJPznQRA1dhu/Z27a6FrRpPwGtKdNGwBjGoDM2kRASFvSAKhvgKWo1OxvdATUXJ4404458pNMjHeClSa7q9q60/0VQJUKhmRmuOAUc2zgAqPaBI6ywcpuRs+6qXLrcUmqUkAd6VZg1YBkfRT0Oc4JfOo44oOPAid1f7It7a0qJQoLRy9s9QKdWotcKASxJJPAyzZbU3W1AtVsqjZJZUFJUCBGNNCAPbyCEbB0gkjIxNrtRlu6Dm1ZawY22koysp0XJL8eXAK3ylEab40AL+tgf+IWC/O2zOr2tT9VvIznN8hm+qt0O0rBfitqM/jOp2wPUfyMg6XYH6tT+z+ZmyUTWbvfqtP7P5mbNYResvEtEuEDW7Y2YtdSCobI0srcnXu8+c5y33a7N1KLVqVF/ixXdmpUTy1jPcPM907aJsnVsme2jl0OPLl3bZrHsLUUaaU1OdI4sebMTlm+JJM95WUmtvUnpQ5n4fnLDLqHMwMiIiRSIiAiIgIiICIiAiJ4XNylJGqVGCU1BZ3Y4VQOZJgX1aiqpZiAoBZmJAUAcSSTyEiTfb0qY1UNnHvV7ph/y1P+Y/AcjNLvpvncbUqizs1fsWbQlNQe0uG6M46DhkDkMZP9Httw/RxTs9Nxdha13wZV9qnbn+jn2n/pdOneQ4zdX0a3V8wutoO1Gmx1kNlrqtnqdXsA97ZPh1kybH2NbWdMUbWktJOun2mPezHix8SZsogIiICIiAiIgJGW2KaPf1mZnQ06NSqlSmQKiMtZvWXPDOMjBBBBIIxJEvrkUqT1W4hEaoR3hVJP4SAd6LqrVDVe1da2GZtDMispJZ0wp9niSBLBIeyrqpcULZK2kLcKxqFB6wemiKFXPsghGJboQAOeZubGnTsaT66madOmtSo5VU9VTU46RwGFUDxxPnyx3nvaDU2p3DYpBlpox1oqscsuD0P/5JA2Rtm821ijURKVqCn0t1Yl6qIxfslXpqJAPh8iDbNB/olndVQRVutpU7t1PEorhuzT4IqTqdsew/kZg+khspYj/ztDh8Hmftj2H8jKOg3d/Vafl+Zm0E1W7x/gtPy/MzarIi8GXTzEvBgXRKSsBERAGXUfa+H+ksl1H2vgfygZMREikREBERAREQEREChMg7f7eqrtG4FlZ6noaxTRU9q5fPtfZHTpgaj0x3PpT22bazFGmcVbgmnkcCtMDNRh55Vf7fhNV6I92glM7Qqr69TK24P1KYOGcdxcg/2QPeMo3+4m5dPZtPWwFS6cfpKvMIOfZ088l7zzYjJ6AdfPC4uUpjVUdUHe7Ko+Zmsqb1bOXg19bj/wBal+1IN1E09HefZ78EvrZj3CvRJ+WqbGhcJUGUdXHerKw+6B7xEQEREBERAx7y3FWm9JvZdWQ+TKQfxkDbS2dVTtFKGo666YCAtlhleHhnrPoGQRtXaddbyvTWl2emq4JqhwWy5IKrw4EEEHqDLBHlfZNdDpemyHuI/wBMyTPRratRpu7jTqIwDw4ATLo1Mga1XPXGWHf1AI5jgR16jjMuncAcBwHcJcHhv3V1Cx/rlD/qm72v7D+RnE713+uvZURxP0hKh8MOqj56m+U7ba3sN5GBv93j/Bqfl+ZmzE1ewf1en5fmZs1MiLxLhLQZUQLwZWecuzAuiW5jMCpMuo+18DPPMvoe184GXERIpERAREQEREBERAhT0w3DNeimDwS3Upnlqd6mT/hX5TJO8N5daLTZwalbIopUEperVqIg0io7c0UgAgArjqT0z/TBsdiaV6oyoX6PVI+rklqbHwyzjPeV75z2yNnVK9IXOyami5pY7e0DaKlNgMF6WeDU256TyyV48hkNuvo2vqx1169OmTzJL1qvxPX+8Z6N6H2b2r/5UT/8ktsPSpWt37HaVs2teDMo7Kr5mm+AT5FR4Tsdmb/7MuMBbpabH6lbNE+WW9U/AmT5HDV/Qu/1L9T4PRYfeKhmquPQ/tFDqpVbd8cQQ9Wm/wDkwPnJ0p1VcBlYMp5MpBB+InpIIBOyt5bHJT6SVHLs6n0tPMIGY/4Z6WfpT2nbv2dyqVCPaStTNGr/AIdOPipkqb8b1Jsy27UrrquSlClnGpsZLE9FA4nzA6yBNv73X19kXNfVTJyKSqq017gABn5kmUSzsj0uWdTAuaVS2PV1/hFIfFQH/wAM7nZm1be6TtLeslZOpRg2k9xA4g+BnzNsFrRmFK7R0Rj+tUXYVKXiyNlXQc8ABufE8BOz2l6Odp2TfSbGr9IAGVegTRuQvP2c+sPAMc90gnWJDe63pUrU6gt9qrwB0NcBSlSme6rTA+ZABHcZL9KqrqrqwZWAZWUghgRkEEcwRA8Nq3ot6FSu3EIjPjvIHBficCQ3Y0qF1re6SrqdyDdo5UU6jn1TgN1Y44qVzgd0kv0gMRs2vjmdC/OogMhJr000dVOCVZPn7I+ek+YEsHtTv6iVWpVmzVpv2FRxwFQA4SpjxGPgZuPpWBknAHM904q/u9d27j6xTJ8QFGfumVtfaBFPQvtPw+HX58pRm7Af6VtAXL+wjoEB784UfAZPmZJ21fYbyMjbd5RTNFBz7RCx7yWGf9PhJM2mPUbyMDebE/V08vzmxWa/ZHCig8J73NXAwOZ/CRHt9IT3peLhPempEvEDaisvvCXCoveJq1lwMDZdoO8Smsd8wQZeDAy9U9bc+sPjNTb3WKppnkfZ8x0m0t/bHx/CBnRESKREQEREBESkCsSkoSYHldWyVabUqih0YFXRuIYHmDIn236O7y1qfSdmVWbSSyoG0V0Hug8nHyJHDBksOzdBMWrWqjksCIh6QH/Vts7PS5C8GLU1p1l8SjDST5aIfZ+7N3xp3FSwqH6ja1QeesMnyYSRNq0WuF0V7VKy9BURXx5Ejh8Jx99uHbVCStq9In+Td8fAPqAlGqt9w6yetsvbNGp1ULUag3lmmz5PwHwntdLvVbDGqrUQHIal9Gujw+0pdh4ETAufRq3HQ9RfB0R/8pWYJ3Hv6fCnWIH9Htaf4ZgarfDbF5ctT+nF9dNWVQ9I27DUQWyuBk8F446TnJ1t5uvtFwFqO1RRxUM9VwpPMgMOE1Vzuzd0/wDZM470BP3c4GBs+galRaY5uQgxzyxCj8Z9N7P2pbpb09dZEIRfVLqGAxw4ZzykFbr7Er0qguKlJlKetTpkes749UkfVUHj38OU3Fvu5XqH+EVq7gnJRMU149MHVA2vpN2ns27CikvaXakDtlGn1eOUbPFx3d3Q8we93EtKlts23pVsh1Vjpbmis7MinuwpAx05dJz272wLa2YPTtM1BxFSoWqOD3jVwU+IAnWipUb6sDx3tpdtZV6S8WKFlA5koQ4A8TpxPnva1yGbJDK/MqSpp599eGTnng8s/CfQNxTqnkJF+824l1UqM9vTBViW0FtOknnp8PDpAjcMRl+vSZiU8uKjNqI5DGAJt23F2jnDUcL4MCZn1d2LrQqi10aRpBX2vj3wNbZ3QSojniFZXIHM6WBx90kK43msnHG4pgHmMnV5EcxOCq7t3q8qDN5YB++Y6bs3h50XU+IH45jRJ9LfSxQKguUUchnIH4T2bfPZ553iH4sfykbDdeqfao8e885cN16n8l90CRf357O/nafJz+Ur+/bZo/3pf7tQ/wDTI5G7NT+SHyl43aqfyQ/uiBIX7+9mD/eR/cq/syn7/tmfzj/2637MjyputVYYFMD7IAnkm5VxnOCfA8oEjN6RNljncH/hV/2ZQ+kjZf8ALt/wq37M4obqXjIEKIUHJWQEDxHcfGY//ZvdufV0p8yPvgdg++9l2msVHIBDZCVM8OPUSSbIngzYHDIXrx75D+yvRvXVlNV1ZQclcMNXcOclC0oVx7ZBPhFo34cSuqYVNG6z3VTIPfMZnmAZcIF2ZWWysCsREBERAREQKYlNIlYgU0julvZr3CIgWm3Q/VHylptKfuj5REB9Dp+4PkJcLdB9UfKIgXCmo6CXaREQGkShQd0RAtNFe6Wm3TuERAtNonuiWmwp+6JSIFDs+n7olP3Np+6PlEQKfuZT90Sv7mU/dHyiIFRs6n7olwsKfuiUiB6C0TulRbr3REC8Uh3S4KIiBXEYiIDErEQERE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7" y="4985628"/>
            <a:ext cx="3239823" cy="2300134"/>
          </a:xfrm>
          <a:prstGeom prst="rect">
            <a:avLst/>
          </a:prstGeom>
        </p:spPr>
      </p:pic>
      <p:pic>
        <p:nvPicPr>
          <p:cNvPr id="7178" name="Picture 10" descr="Gold Coins Falling From Above by Anthony Bradsha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98" y="4351422"/>
            <a:ext cx="3300518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119" y="12652854"/>
            <a:ext cx="33700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85" y="4959760"/>
            <a:ext cx="2611617" cy="20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22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7" grpId="0" animBg="1"/>
      <p:bldP spid="1708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Ola S1 Vs S1 Pro Comparison: Price, Range, Specs, Features &amp; Other  Differences - DriveSpark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47"/>
            <a:ext cx="24377650" cy="137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9532"/>
              </p:ext>
            </p:extLst>
          </p:nvPr>
        </p:nvGraphicFramePr>
        <p:xfrm>
          <a:off x="5558199" y="6779704"/>
          <a:ext cx="13261251" cy="533265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894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438">
                <a:tc>
                  <a:txBody>
                    <a:bodyPr/>
                    <a:lstStyle/>
                    <a:p>
                      <a:pPr algn="ctr"/>
                      <a:endParaRPr lang="en-IN" sz="3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kern="1200" dirty="0" smtClean="0">
                          <a:effectLst/>
                        </a:rPr>
                        <a:t>Ola S1</a:t>
                      </a:r>
                      <a:endParaRPr lang="en-IN" sz="3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Ola S1 Pro</a:t>
                      </a:r>
                      <a:endParaRPr lang="en-US" sz="3600" b="0" i="0" dirty="0">
                        <a:solidFill>
                          <a:schemeClr val="bg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8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Max speed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90 KM/HR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115 KM/HR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8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 – 40 km/HR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3.6s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3s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8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Modes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Normal,</a:t>
                      </a:r>
                      <a:r>
                        <a:rPr lang="en-US" sz="3200" baseline="0" dirty="0" smtClean="0"/>
                        <a:t> Sports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828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Normal,</a:t>
                      </a:r>
                      <a:r>
                        <a:rPr lang="en-US" sz="3200" baseline="0" dirty="0" smtClean="0"/>
                        <a:t> Sports, Hyper</a:t>
                      </a:r>
                      <a:endParaRPr lang="en-US" sz="3200" b="0" i="0" dirty="0" smtClean="0">
                        <a:solidFill>
                          <a:schemeClr val="bg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803">
                <a:tc>
                  <a:txBody>
                    <a:bodyPr/>
                    <a:lstStyle/>
                    <a:p>
                      <a:pPr algn="ctr"/>
                      <a:r>
                        <a:rPr lang="en-IN" sz="3200" kern="1200" dirty="0" smtClean="0">
                          <a:effectLst/>
                        </a:rPr>
                        <a:t>Rs.1,20,000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kern="1200" dirty="0" smtClean="0">
                          <a:effectLst/>
                        </a:rPr>
                        <a:t>Rs.1,20,000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Rs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1,39,999</a:t>
                      </a:r>
                      <a:endParaRPr lang="en-US" sz="3200" b="0" i="0" dirty="0">
                        <a:solidFill>
                          <a:schemeClr val="tx1"/>
                        </a:solidFill>
                        <a:latin typeface="Lato Light" charset="0"/>
                        <a:ea typeface="Lato Light" charset="0"/>
                        <a:cs typeface="Lato Ligh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3368" y="1647899"/>
            <a:ext cx="12467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64">
              <a:defRPr/>
            </a:pPr>
            <a:r>
              <a:rPr lang="en-US" sz="600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rPr>
              <a:t>Pricing Tables</a:t>
            </a:r>
          </a:p>
        </p:txBody>
      </p:sp>
      <p:pic>
        <p:nvPicPr>
          <p:cNvPr id="10" name="Picture 4" descr="Ola Electric Logos &amp; Brand Assets | Brandfet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119" y="12652854"/>
            <a:ext cx="33700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01 - Essential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24830</TotalTime>
  <Words>352</Words>
  <Application>Microsoft Office PowerPoint</Application>
  <PresentationFormat>Custom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Kozuka Gothic Pr6N B</vt:lpstr>
      <vt:lpstr>Kozuka Gothic Pr6N EL</vt:lpstr>
      <vt:lpstr>Kozuka Gothic Pr6N L</vt:lpstr>
      <vt:lpstr>Arial</vt:lpstr>
      <vt:lpstr>Gill Sans</vt:lpstr>
      <vt:lpstr>Helvetica Neue Light</vt:lpstr>
      <vt:lpstr>Lato</vt:lpstr>
      <vt:lpstr>Lato Light</vt:lpstr>
      <vt:lpstr>Lato Regular</vt:lpstr>
      <vt:lpstr>Montserrat Hairline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SCHOOL17</cp:lastModifiedBy>
  <cp:revision>4005</cp:revision>
  <dcterms:created xsi:type="dcterms:W3CDTF">2014-11-12T21:47:38Z</dcterms:created>
  <dcterms:modified xsi:type="dcterms:W3CDTF">2022-06-03T03:04:06Z</dcterms:modified>
  <cp:category/>
</cp:coreProperties>
</file>